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4" r:id="rId1"/>
  </p:sldMasterIdLst>
  <p:handoutMasterIdLst>
    <p:handoutMasterId r:id="rId61"/>
  </p:handoutMasterIdLst>
  <p:sldIdLst>
    <p:sldId id="256" r:id="rId2"/>
    <p:sldId id="267" r:id="rId3"/>
    <p:sldId id="258" r:id="rId4"/>
    <p:sldId id="259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</p:sldIdLst>
  <p:sldSz cx="10693400" cy="7561263"/>
  <p:notesSz cx="6858000" cy="9144000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197D153-9C0F-45A4-A76D-B5DC2E27B64C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4"/>
      </a:tcTxStyle>
      <a:tcStyle>
        <a:tcBdr>
          <a:top>
            <a:ln w="6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4">
          <a:shade val="40000"/>
        </a:schemeClr>
      </a:tcTxStyle>
      <a:tcStyle>
        <a:tcBdr/>
        <a:fill>
          <a:solidFill>
            <a:schemeClr val="accent4">
              <a:alpha val="40000"/>
            </a:schemeClr>
          </a:solidFill>
        </a:fill>
      </a:tcStyle>
    </a:firstRow>
  </a:tblStyle>
  <a:tblStyle styleId="{08D0585D-BEE6-471C-A8B9-D2DDCAC283FB}" styleName="Normal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5"/>
              </a:solidFill>
            </a:ln>
          </a:left>
          <a:right>
            <a:ln w="40000" cmpd="sng">
              <a:solidFill>
                <a:schemeClr val="accent5"/>
              </a:solidFill>
            </a:ln>
          </a:right>
          <a:top>
            <a:ln w="40000" cmpd="sng">
              <a:solidFill>
                <a:schemeClr val="accent5"/>
              </a:solidFill>
            </a:ln>
          </a:top>
          <a:bottom>
            <a:ln w="400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5">
          <a:shade val="80000"/>
        </a:schemeClr>
      </a:tcTxStyle>
      <a:tcStyle>
        <a:tcBdr>
          <a:bottom>
            <a:ln w="35400" cmpd="sng">
              <a:solidFill>
                <a:schemeClr val="accent5">
                  <a:shade val="80000"/>
                </a:schemeClr>
              </a:solidFill>
            </a:ln>
          </a:bottom>
        </a:tcBdr>
        <a:fill>
          <a:solidFill>
            <a:schemeClr val="accent5">
              <a:tint val="20000"/>
            </a:schemeClr>
          </a:solidFill>
        </a:fill>
      </a:tcStyle>
    </a:firstRow>
  </a:tblStyle>
  <a:tblStyle styleId="{7C4711C3-D055-48D3-BF36-FD8B868C6AB0}" styleName="Generic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7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4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4">
                  <a:shade val="61000"/>
                  <a:satMod val="130000"/>
                </a:schemeClr>
              </a:gs>
              <a:gs pos="50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C42EA1FB-0CFC-4A56-AEC5-BAC51FA1AD34}" styleName="Normal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4"/>
              </a:solidFill>
            </a:ln>
          </a:left>
          <a:right>
            <a:ln w="40000" cmpd="sng">
              <a:solidFill>
                <a:schemeClr val="accent4"/>
              </a:solidFill>
            </a:ln>
          </a:right>
          <a:top>
            <a:ln w="40000" cmpd="sng">
              <a:solidFill>
                <a:schemeClr val="accent4"/>
              </a:solidFill>
            </a:ln>
          </a:top>
          <a:bottom>
            <a:ln w="400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4">
          <a:shade val="80000"/>
        </a:schemeClr>
      </a:tcTxStyle>
      <a:tcStyle>
        <a:tcBdr>
          <a:bottom>
            <a:ln w="35400" cmpd="sng">
              <a:solidFill>
                <a:schemeClr val="accent4">
                  <a:shade val="80000"/>
                </a:schemeClr>
              </a:solidFill>
            </a:ln>
          </a:bottom>
        </a:tcBdr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3"/>
    <p:restoredTop sz="94660"/>
  </p:normalViewPr>
  <p:slideViewPr>
    <p:cSldViewPr snapToGrid="0">
      <p:cViewPr varScale="1">
        <p:scale>
          <a:sx n="69" d="100"/>
          <a:sy n="69" d="100"/>
        </p:scale>
        <p:origin x="612" y="858"/>
      </p:cViewPr>
      <p:guideLst>
        <p:guide orient="horz" pos="2381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13" d="100"/>
          <a:sy n="113" d="100"/>
        </p:scale>
        <p:origin x="-5250" y="-120"/>
      </p:cViewPr>
      <p:guideLst>
        <p:guide orient="horz" pos="2880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D1453CD-FC16-49C7-9F30-3F29E0545F27}" type="datetime1">
              <a:rPr lang="ko-KR" altLang="en-US"/>
              <a:pPr lvl="0">
                <a:defRPr/>
              </a:pPr>
              <a:t>2023-07-07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0B761A7-0C00-4722-80A3-745DC75507B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8784000" y="4739400"/>
            <a:ext cx="1080000" cy="15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4320000" y="410400"/>
            <a:ext cx="5760000" cy="32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600"/>
              </a:lnSpc>
              <a:spcBef>
                <a:spcPts val="0"/>
              </a:spcBef>
              <a:buNone/>
              <a:defRPr sz="4000" b="0" spc="-170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4374000" y="6458400"/>
            <a:ext cx="5760000" cy="81853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2300"/>
              </a:lnSpc>
              <a:spcBef>
                <a:spcPts val="0"/>
              </a:spcBef>
              <a:buNone/>
              <a:defRPr sz="1350" b="0" spc="-15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제목 </a:t>
            </a:r>
          </a:p>
        </p:txBody>
      </p:sp>
      <p:sp>
        <p:nvSpPr>
          <p:cNvPr id="10" name="타원 9"/>
          <p:cNvSpPr/>
          <p:nvPr userDrawn="1"/>
        </p:nvSpPr>
        <p:spPr>
          <a:xfrm>
            <a:off x="10224000" y="900000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 userDrawn="1"/>
        </p:nvSpPr>
        <p:spPr>
          <a:xfrm>
            <a:off x="10224000" y="1620000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118800" y="3711600"/>
            <a:ext cx="7200000" cy="23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500"/>
              </a:lnSpc>
              <a:spcBef>
                <a:spcPts val="0"/>
              </a:spcBef>
              <a:buNone/>
              <a:defRPr sz="18500" b="0" spc="0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8784000" y="4739400"/>
            <a:ext cx="1080000" cy="15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098000" y="410400"/>
            <a:ext cx="1440000" cy="244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600"/>
              </a:lnSpc>
              <a:spcBef>
                <a:spcPts val="0"/>
              </a:spcBef>
              <a:buNone/>
              <a:defRPr sz="4000" b="0" spc="-170" baseline="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1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4320000" y="410400"/>
            <a:ext cx="5760000" cy="288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100" b="0" spc="-15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제목 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 rot="5400000">
            <a:off x="-684000" y="3771937"/>
            <a:ext cx="7128000" cy="1588"/>
          </a:xfrm>
          <a:prstGeom prst="line">
            <a:avLst/>
          </a:prstGeom>
          <a:ln w="3175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 rot="5400000">
            <a:off x="584361" y="3771937"/>
            <a:ext cx="7128000" cy="1588"/>
          </a:xfrm>
          <a:prstGeom prst="line">
            <a:avLst/>
          </a:prstGeom>
          <a:ln w="3175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8"/>
          <p:cNvSpPr>
            <a:spLocks noGrp="1"/>
          </p:cNvSpPr>
          <p:nvPr>
            <p:ph type="body" sz="quarter" idx="15" hasCustomPrompt="1"/>
          </p:nvPr>
        </p:nvSpPr>
        <p:spPr>
          <a:xfrm>
            <a:off x="3060684" y="410400"/>
            <a:ext cx="1080000" cy="288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100" b="0" spc="-15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제목 </a:t>
            </a:r>
          </a:p>
        </p:txBody>
      </p:sp>
      <p:sp>
        <p:nvSpPr>
          <p:cNvPr id="22" name="텍스트 개체 틀 8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9107608" y="4948945"/>
            <a:ext cx="2628000" cy="7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3850"/>
              </a:lnSpc>
              <a:spcBef>
                <a:spcPts val="0"/>
              </a:spcBef>
              <a:buNone/>
              <a:defRPr sz="3850" b="0" spc="-150">
                <a:solidFill>
                  <a:srgbClr val="D1D3D4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제목 </a:t>
            </a:r>
          </a:p>
        </p:txBody>
      </p:sp>
      <p:sp>
        <p:nvSpPr>
          <p:cNvPr id="24" name="타원 23"/>
          <p:cNvSpPr/>
          <p:nvPr userDrawn="1"/>
        </p:nvSpPr>
        <p:spPr>
          <a:xfrm>
            <a:off x="10224000" y="900000"/>
            <a:ext cx="180000" cy="180000"/>
          </a:xfrm>
          <a:prstGeom prst="ellipse">
            <a:avLst/>
          </a:prstGeom>
          <a:solidFill>
            <a:srgbClr val="745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 userDrawn="1"/>
        </p:nvSpPr>
        <p:spPr>
          <a:xfrm>
            <a:off x="10224000" y="1620000"/>
            <a:ext cx="180000" cy="180000"/>
          </a:xfrm>
          <a:prstGeom prst="ellipse">
            <a:avLst/>
          </a:prstGeom>
          <a:solidFill>
            <a:srgbClr val="745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8784000" y="4739400"/>
            <a:ext cx="1080000" cy="15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098000" y="410400"/>
            <a:ext cx="2880000" cy="2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600"/>
              </a:lnSpc>
              <a:spcBef>
                <a:spcPts val="0"/>
              </a:spcBef>
              <a:buNone/>
              <a:defRPr sz="4000" b="0" spc="-170" baseline="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4320000" y="410400"/>
            <a:ext cx="5760000" cy="54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100" b="0" spc="-15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제목 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 rot="5400000">
            <a:off x="-684000" y="3771937"/>
            <a:ext cx="7128000" cy="1588"/>
          </a:xfrm>
          <a:prstGeom prst="line">
            <a:avLst/>
          </a:prstGeom>
          <a:ln w="3175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 rot="5400000">
            <a:off x="584361" y="3771937"/>
            <a:ext cx="7128000" cy="1588"/>
          </a:xfrm>
          <a:prstGeom prst="line">
            <a:avLst/>
          </a:prstGeom>
          <a:ln w="3175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4320000" y="864000"/>
            <a:ext cx="5940000" cy="2268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200" b="0" spc="-150">
                <a:solidFill>
                  <a:srgbClr val="745EA8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/>
              <a:t>제목 </a:t>
            </a:r>
          </a:p>
        </p:txBody>
      </p:sp>
      <p:sp>
        <p:nvSpPr>
          <p:cNvPr id="13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123824" y="3714300"/>
            <a:ext cx="4486275" cy="24120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18500"/>
              </a:lnSpc>
              <a:spcBef>
                <a:spcPts val="0"/>
              </a:spcBef>
              <a:buNone/>
              <a:defRPr sz="18500" b="0" spc="-150">
                <a:solidFill>
                  <a:srgbClr val="C6C8CA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en-US" altLang="ko-KR" dirty="0"/>
              <a:t>5</a:t>
            </a:r>
            <a:r>
              <a:rPr lang="ko-KR" altLang="en-US" dirty="0"/>
              <a:t> </a:t>
            </a:r>
          </a:p>
        </p:txBody>
      </p:sp>
      <p:sp>
        <p:nvSpPr>
          <p:cNvPr id="14" name="텍스트 개체 틀 8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9107608" y="4939200"/>
            <a:ext cx="2628000" cy="7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3850"/>
              </a:lnSpc>
              <a:spcBef>
                <a:spcPts val="0"/>
              </a:spcBef>
              <a:buNone/>
              <a:defRPr sz="3850" b="0" spc="-150">
                <a:solidFill>
                  <a:srgbClr val="D1D3D4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제목 </a:t>
            </a:r>
          </a:p>
        </p:txBody>
      </p:sp>
      <p:sp>
        <p:nvSpPr>
          <p:cNvPr id="15" name="타원 14"/>
          <p:cNvSpPr/>
          <p:nvPr userDrawn="1"/>
        </p:nvSpPr>
        <p:spPr>
          <a:xfrm>
            <a:off x="10224000" y="900000"/>
            <a:ext cx="180000" cy="180000"/>
          </a:xfrm>
          <a:prstGeom prst="ellipse">
            <a:avLst/>
          </a:prstGeom>
          <a:solidFill>
            <a:srgbClr val="745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 userDrawn="1"/>
        </p:nvSpPr>
        <p:spPr>
          <a:xfrm>
            <a:off x="10224000" y="1620000"/>
            <a:ext cx="180000" cy="180000"/>
          </a:xfrm>
          <a:prstGeom prst="ellipse">
            <a:avLst/>
          </a:prstGeom>
          <a:solidFill>
            <a:srgbClr val="745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8784000" y="4739400"/>
            <a:ext cx="1080000" cy="15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 rot="5400000">
            <a:off x="-684000" y="3771937"/>
            <a:ext cx="7128000" cy="1588"/>
          </a:xfrm>
          <a:prstGeom prst="line">
            <a:avLst/>
          </a:prstGeom>
          <a:ln w="3175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rot="5400000">
            <a:off x="584361" y="3771937"/>
            <a:ext cx="7128000" cy="1588"/>
          </a:xfrm>
          <a:prstGeom prst="line">
            <a:avLst/>
          </a:prstGeom>
          <a:ln w="3175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 userDrawn="1"/>
        </p:nvSpPr>
        <p:spPr>
          <a:xfrm>
            <a:off x="10224000" y="900000"/>
            <a:ext cx="180000" cy="180000"/>
          </a:xfrm>
          <a:prstGeom prst="ellipse">
            <a:avLst/>
          </a:prstGeom>
          <a:solidFill>
            <a:srgbClr val="745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 userDrawn="1"/>
        </p:nvSpPr>
        <p:spPr>
          <a:xfrm>
            <a:off x="10224000" y="1620000"/>
            <a:ext cx="180000" cy="180000"/>
          </a:xfrm>
          <a:prstGeom prst="ellipse">
            <a:avLst/>
          </a:prstGeom>
          <a:solidFill>
            <a:srgbClr val="745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098000" y="410400"/>
            <a:ext cx="2880000" cy="2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600"/>
              </a:lnSpc>
              <a:spcBef>
                <a:spcPts val="0"/>
              </a:spcBef>
              <a:buNone/>
              <a:defRPr sz="4000" b="0" spc="-170" baseline="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27" name="텍스트 개체 틀 8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9107608" y="4939200"/>
            <a:ext cx="2628000" cy="7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3850"/>
              </a:lnSpc>
              <a:spcBef>
                <a:spcPts val="0"/>
              </a:spcBef>
              <a:buNone/>
              <a:defRPr sz="3850" b="0" spc="-150">
                <a:solidFill>
                  <a:srgbClr val="D1D3D4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제목 </a:t>
            </a:r>
          </a:p>
        </p:txBody>
      </p:sp>
      <p:sp>
        <p:nvSpPr>
          <p:cNvPr id="30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123824" y="3714300"/>
            <a:ext cx="4486275" cy="24120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18500"/>
              </a:lnSpc>
              <a:spcBef>
                <a:spcPts val="0"/>
              </a:spcBef>
              <a:buNone/>
              <a:defRPr sz="18500" b="0" spc="-150">
                <a:solidFill>
                  <a:srgbClr val="C6C8CA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en-US" altLang="ko-KR" dirty="0"/>
              <a:t>5</a:t>
            </a:r>
            <a:r>
              <a:rPr lang="ko-KR" altLang="en-US" dirty="0"/>
              <a:t> </a:t>
            </a:r>
          </a:p>
        </p:txBody>
      </p:sp>
      <p:sp>
        <p:nvSpPr>
          <p:cNvPr id="31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4320000" y="410400"/>
            <a:ext cx="5760000" cy="54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100" b="0" spc="-15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제목 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52" r:id="rId4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p03_경과보고서.jp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4320000" y="431999"/>
            <a:ext cx="5760000" cy="1267651"/>
          </a:xfrm>
        </p:spPr>
        <p:txBody>
          <a:bodyPr/>
          <a:lstStyle/>
          <a:p>
            <a:pPr lvl="0">
              <a:defRPr/>
            </a:pPr>
            <a:r>
              <a:rPr lang="ko-KR" altLang="en-US" spc="0">
                <a:latin typeface="나눔스퀘어라운드 ExtraBold"/>
                <a:ea typeface="나눔스퀘어라운드 ExtraBold"/>
              </a:rPr>
              <a:t>수료 프로젝트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0" y="1287054"/>
            <a:ext cx="7200000" cy="234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2023</a:t>
            </a:r>
          </a:p>
        </p:txBody>
      </p:sp>
      <p:cxnSp>
        <p:nvCxnSpPr>
          <p:cNvPr id="8" name="직선 연결선 7"/>
          <p:cNvCxnSpPr/>
          <p:nvPr/>
        </p:nvCxnSpPr>
        <p:spPr>
          <a:xfrm rot="5400000">
            <a:off x="-684000" y="3771937"/>
            <a:ext cx="7128000" cy="158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rot="5400000">
            <a:off x="584361" y="3771937"/>
            <a:ext cx="7128000" cy="158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/>
          <p:cNvSpPr>
            <a:spLocks noGrp="1"/>
          </p:cNvSpPr>
          <p:nvPr/>
        </p:nvSpPr>
        <p:spPr>
          <a:xfrm>
            <a:off x="3148827" y="4425253"/>
            <a:ext cx="6900641" cy="2334742"/>
          </a:xfrm>
          <a:prstGeom prst="rect">
            <a:avLst/>
          </a:prstGeom>
          <a:effectLst/>
        </p:spPr>
        <p:txBody>
          <a:bodyPr vert="horz" lIns="91440" tIns="45720" rIns="91440" bIns="45720" anchor="t">
            <a:noAutofit/>
          </a:bodyPr>
          <a:lstStyle/>
          <a:p>
            <a:pPr marL="0" lvl="0" indent="0" algn="r" defTabSz="1043054" rtl="0" eaLnBrk="1" latinLnBrk="1" hangingPunct="1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1" i="0" u="none" strike="noStrike" kern="1200" cap="none" spc="-170" normalizeH="0" baseline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 딥러닝 기반의 개인화 서비스 구축을 위한 추천 시스템</a:t>
            </a:r>
            <a:r>
              <a:rPr kumimoji="0" lang="en-US" altLang="ko-KR" sz="2000" b="1" i="0" u="none" strike="noStrike" kern="1200" cap="none" spc="-170" normalizeH="0" baseline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, </a:t>
            </a:r>
            <a:r>
              <a:rPr kumimoji="0" lang="ko-KR" altLang="en-US" sz="2000" b="1" i="0" u="none" strike="noStrike" kern="1200" cap="none" spc="-170" normalizeH="0" baseline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챗봇 개발자 과정</a:t>
            </a:r>
          </a:p>
          <a:p>
            <a:pPr marL="0" lvl="0" indent="0" algn="r" defTabSz="1043054" rtl="0" eaLnBrk="1" latinLnBrk="1" hangingPunct="1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000" b="1" i="0" u="none" strike="noStrike" kern="1200" cap="none" spc="-170" normalizeH="0" baseline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(K-Digital</a:t>
            </a:r>
            <a:r>
              <a:rPr kumimoji="0" lang="ko-KR" altLang="en-US" sz="2000" b="1" i="0" u="none" strike="noStrike" kern="1200" cap="none" spc="-170" normalizeH="0" baseline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 </a:t>
            </a:r>
            <a:r>
              <a:rPr kumimoji="0" lang="en-US" altLang="ko-KR" sz="2000" b="1" i="0" u="none" strike="noStrike" kern="1200" cap="none" spc="-170" normalizeH="0" baseline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Training)</a:t>
            </a:r>
          </a:p>
          <a:p>
            <a:pPr marL="0" lvl="0" indent="0" algn="r" defTabSz="1043054" rtl="0" eaLnBrk="1" latinLnBrk="1" hangingPunct="1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000" b="1" i="0" u="none" strike="noStrike" kern="1200" cap="none" spc="-170" normalizeH="0" baseline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(2023</a:t>
            </a:r>
            <a:r>
              <a:rPr kumimoji="0" lang="ko-KR" altLang="en-US" sz="2000" b="1" i="0" u="none" strike="noStrike" kern="1200" cap="none" spc="-170" normalizeH="0" baseline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년 </a:t>
            </a:r>
            <a:r>
              <a:rPr kumimoji="0" lang="en-US" altLang="ko-KR" sz="2000" b="1" i="0" u="none" strike="noStrike" kern="1200" cap="none" spc="-170" normalizeH="0" baseline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1</a:t>
            </a:r>
            <a:r>
              <a:rPr kumimoji="0" lang="ko-KR" altLang="en-US" sz="2000" b="1" i="0" u="none" strike="noStrike" kern="1200" cap="none" spc="-170" normalizeH="0" baseline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월 </a:t>
            </a:r>
            <a:r>
              <a:rPr kumimoji="0" lang="en-US" altLang="ko-KR" sz="2000" b="1" i="0" u="none" strike="noStrike" kern="1200" cap="none" spc="-170" normalizeH="0" baseline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27</a:t>
            </a:r>
            <a:r>
              <a:rPr kumimoji="0" lang="ko-KR" altLang="en-US" sz="2000" b="1" i="0" u="none" strike="noStrike" kern="1200" cap="none" spc="-170" normalizeH="0" baseline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일</a:t>
            </a:r>
            <a:r>
              <a:rPr kumimoji="0" lang="en-US" altLang="ko-KR" sz="2000" b="1" i="0" u="none" strike="noStrike" kern="1200" cap="none" spc="-170" normalizeH="0" baseline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~ 2023</a:t>
            </a:r>
            <a:r>
              <a:rPr kumimoji="0" lang="ko-KR" altLang="en-US" sz="2000" b="1" i="0" u="none" strike="noStrike" kern="1200" cap="none" spc="-170" normalizeH="0" baseline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년 </a:t>
            </a:r>
            <a:r>
              <a:rPr kumimoji="0" lang="en-US" altLang="ko-KR" sz="2000" b="1" i="0" u="none" strike="noStrike" kern="1200" cap="none" spc="-170" normalizeH="0" baseline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7</a:t>
            </a:r>
            <a:r>
              <a:rPr kumimoji="0" lang="ko-KR" altLang="en-US" sz="2000" b="1" i="0" u="none" strike="noStrike" kern="1200" cap="none" spc="-170" normalizeH="0" baseline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월 </a:t>
            </a:r>
            <a:r>
              <a:rPr kumimoji="0" lang="en-US" altLang="ko-KR" sz="2000" b="1" i="0" u="none" strike="noStrike" kern="1200" cap="none" spc="-170" normalizeH="0" baseline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21</a:t>
            </a:r>
            <a:r>
              <a:rPr kumimoji="0" lang="ko-KR" altLang="en-US" sz="2000" b="1" i="0" u="none" strike="noStrike" kern="1200" cap="none" spc="-170" normalizeH="0" baseline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일</a:t>
            </a:r>
            <a:r>
              <a:rPr kumimoji="0" lang="en-US" altLang="ko-KR" sz="2000" b="1" i="0" u="none" strike="noStrike" kern="1200" cap="none" spc="-170" normalizeH="0" baseline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: 6</a:t>
            </a:r>
            <a:r>
              <a:rPr kumimoji="0" lang="ko-KR" altLang="en-US" sz="2000" b="1" i="0" u="none" strike="noStrike" kern="1200" cap="none" spc="-170" normalizeH="0" baseline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개월 </a:t>
            </a:r>
            <a:r>
              <a:rPr kumimoji="0" lang="en-US" altLang="ko-KR" sz="2000" b="1" i="0" u="none" strike="noStrike" kern="1200" cap="none" spc="-170" normalizeH="0" baseline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960 </a:t>
            </a:r>
            <a:r>
              <a:rPr kumimoji="0" lang="ko-KR" altLang="en-US" sz="2000" b="1" i="0" u="none" strike="noStrike" kern="1200" cap="none" spc="-170" normalizeH="0" baseline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시간</a:t>
            </a:r>
            <a:r>
              <a:rPr kumimoji="0" lang="en-US" altLang="ko-KR" sz="2000" b="1" i="0" u="none" strike="noStrike" kern="1200" cap="none" spc="-170" normalizeH="0" baseline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)</a:t>
            </a:r>
          </a:p>
        </p:txBody>
      </p:sp>
      <p:sp>
        <p:nvSpPr>
          <p:cNvPr id="22" name="Subtitle 2"/>
          <p:cNvSpPr txBox="1"/>
          <p:nvPr/>
        </p:nvSpPr>
        <p:spPr>
          <a:xfrm>
            <a:off x="3069467" y="6541232"/>
            <a:ext cx="7016262" cy="712906"/>
          </a:xfrm>
          <a:prstGeom prst="rect">
            <a:avLst/>
          </a:prstGeom>
          <a:effectLst/>
        </p:spPr>
        <p:txBody>
          <a:bodyPr vert="horz" lIns="91440" tIns="45720" rIns="91440" bIns="45720">
            <a:noAutofit/>
          </a:bodyPr>
          <a:lstStyle/>
          <a:p>
            <a:pPr lvl="0" algn="r">
              <a:defRPr/>
            </a:pPr>
            <a:r>
              <a:rPr lang="en-US" altLang="ko-KR" sz="2000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(</a:t>
            </a:r>
            <a:r>
              <a:rPr lang="ko-KR" altLang="en-US" sz="2000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주</a:t>
            </a:r>
            <a:r>
              <a:rPr lang="en-US" altLang="ko-KR" sz="2000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)</a:t>
            </a:r>
            <a:r>
              <a:rPr lang="ko-KR" altLang="en-US" sz="2000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솔데스크 </a:t>
            </a:r>
            <a:r>
              <a:rPr lang="en-US" altLang="ko-KR" sz="2000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IT </a:t>
            </a:r>
            <a:r>
              <a:rPr lang="ko-KR" altLang="en-US" sz="2000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아카데미</a:t>
            </a:r>
            <a:endParaRPr lang="en-US" altLang="ko-KR" sz="2000" b="1">
              <a:solidFill>
                <a:schemeClr val="lt1"/>
              </a:solidFill>
              <a:latin typeface="나눔스퀘어라운드 Bold"/>
              <a:ea typeface="나눔스퀘어라운드 Bold"/>
              <a:cs typeface="SM JGothic Std Regular"/>
            </a:endParaRPr>
          </a:p>
        </p:txBody>
      </p:sp>
      <p:sp>
        <p:nvSpPr>
          <p:cNvPr id="23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939227" y="5544385"/>
            <a:ext cx="5760000" cy="818531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10036780" y="6904642"/>
            <a:ext cx="904392" cy="18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00">
                <a:solidFill>
                  <a:schemeClr val="lt1"/>
                </a:solidFill>
              </a:rPr>
              <a:t>ppt</a:t>
            </a:r>
            <a:r>
              <a:rPr lang="ko-KR" altLang="en-US" sz="700">
                <a:solidFill>
                  <a:schemeClr val="lt1"/>
                </a:solidFill>
              </a:rPr>
              <a:t> 제작 </a:t>
            </a:r>
            <a:r>
              <a:rPr lang="en-US" altLang="ko-KR" sz="700">
                <a:solidFill>
                  <a:schemeClr val="lt1"/>
                </a:solidFill>
              </a:rPr>
              <a:t>:</a:t>
            </a:r>
            <a:r>
              <a:rPr lang="ko-KR" altLang="en-US" sz="700">
                <a:solidFill>
                  <a:schemeClr val="lt1"/>
                </a:solidFill>
              </a:rPr>
              <a:t> 김준범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3235984" cy="2520000"/>
          </a:xfrm>
        </p:spPr>
        <p:txBody>
          <a:bodyPr/>
          <a:lstStyle/>
          <a:p>
            <a:pPr lvl="0">
              <a:defRPr/>
            </a:pPr>
            <a:r>
              <a:rPr lang="ko-KR" altLang="en-US" sz="4400" spc="0">
                <a:latin typeface="나눔스퀘어라운드 Bold"/>
                <a:ea typeface="나눔스퀘어라운드 Bold"/>
              </a:rPr>
              <a:t>시스템 개발 일정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2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1693408" y="1295549"/>
            <a:ext cx="5760000" cy="540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(5월 17일 ~ 7월 5일)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4259502" y="841351"/>
            <a:ext cx="5080002" cy="29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2)AI(</a:t>
            </a: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딥러닝</a:t>
            </a:r>
            <a:r>
              <a:rPr kumimoji="0" lang="en-US" altLang="ko-KR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</a:t>
            </a: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 개발</a:t>
            </a:r>
          </a:p>
        </p:txBody>
      </p:sp>
      <p:graphicFrame>
        <p:nvGraphicFramePr>
          <p:cNvPr id="52" name="표 4"/>
          <p:cNvGraphicFramePr>
            <a:graphicFrameLocks noGrp="1"/>
          </p:cNvGraphicFramePr>
          <p:nvPr/>
        </p:nvGraphicFramePr>
        <p:xfrm>
          <a:off x="1768111" y="2195250"/>
          <a:ext cx="8509777" cy="4848222"/>
        </p:xfrm>
        <a:graphic>
          <a:graphicData uri="http://schemas.openxmlformats.org/drawingml/2006/table">
            <a:tbl>
              <a:tblPr firstRow="1" bandRow="1">
                <a:tableStyleId>{C42EA1FB-0CFC-4A56-AEC5-BAC51FA1AD34}</a:tableStyleId>
              </a:tblPr>
              <a:tblGrid>
                <a:gridCol w="1811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5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1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3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27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18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3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95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개발 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데이터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데이터 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전처리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학습</a:t>
                      </a:r>
                      <a:r>
                        <a:rPr lang="en-US" altLang="ko-KR" sz="1400"/>
                        <a:t>,</a:t>
                      </a:r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모델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문서화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발표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4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업종 추천 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2810576" y="3780631"/>
            <a:ext cx="6815076" cy="2808636"/>
          </a:xfr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lang="ko-KR" altLang="en-US" sz="6700" spc="0">
                <a:latin typeface="나눔스퀘어라운드 Bold"/>
                <a:ea typeface="나눔스퀘어라운드 Bold"/>
              </a:rPr>
              <a:t>프로젝트 개발 환경 및 이용 기술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3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3235984" cy="2520000"/>
          </a:xfrm>
        </p:spPr>
        <p:txBody>
          <a:bodyPr/>
          <a:lstStyle/>
          <a:p>
            <a:pPr lvl="0">
              <a:defRPr/>
            </a:pPr>
            <a:r>
              <a:rPr lang="ko-KR" altLang="en-US" sz="4400" spc="0">
                <a:latin typeface="나눔스퀘어라운드 Bold"/>
                <a:ea typeface="나눔스퀘어라운드 Bold"/>
              </a:rPr>
              <a:t>프로젝트 개발 환경 및 이용 기술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3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3444469" y="1305171"/>
            <a:ext cx="5760000" cy="540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4259502" y="841351"/>
            <a:ext cx="5080002" cy="29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3300" b="0" i="0" u="none" strike="noStrike" kern="1200" cap="none" spc="-150" normalizeH="0" baseline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graphicFrame>
        <p:nvGraphicFramePr>
          <p:cNvPr id="53" name="Content Placeholder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907346"/>
              </p:ext>
            </p:extLst>
          </p:nvPr>
        </p:nvGraphicFramePr>
        <p:xfrm>
          <a:off x="1720776" y="2147708"/>
          <a:ext cx="8384144" cy="4920669"/>
        </p:xfrm>
        <a:graphic>
          <a:graphicData uri="http://schemas.openxmlformats.org/drawingml/2006/table">
            <a:tbl>
              <a:tblPr firstRow="1" bandRow="1">
                <a:tableStyleId>{08D0585D-BEE6-471C-A8B9-D2DDCAC283FB}</a:tableStyleId>
              </a:tblPr>
              <a:tblGrid>
                <a:gridCol w="2036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7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65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kern="1200">
                          <a:latin typeface="나눔고딕"/>
                          <a:ea typeface="나눔고딕"/>
                        </a:rPr>
                        <a:t>구분</a:t>
                      </a:r>
                      <a:endParaRPr lang="ko-KR" altLang="en-US" sz="1500" b="1" kern="1200">
                        <a:solidFill>
                          <a:schemeClr val="lt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kern="1200">
                          <a:latin typeface="나눔고딕"/>
                          <a:ea typeface="나눔고딕"/>
                        </a:rPr>
                        <a:t>내역</a:t>
                      </a:r>
                      <a:endParaRPr lang="ko-KR" altLang="en-US" sz="1500" b="1" kern="1200">
                        <a:solidFill>
                          <a:schemeClr val="lt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20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Client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kern="1200" dirty="0">
                          <a:latin typeface="나눔고딕"/>
                          <a:ea typeface="나눔고딕"/>
                        </a:rPr>
                        <a:t>JavaScript, HTML5, CSS3, jQuery, Ajax, JSON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62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Language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kern="1200" dirty="0">
                          <a:latin typeface="나눔고딕"/>
                          <a:ea typeface="나눔고딕"/>
                        </a:rPr>
                        <a:t>Java, JSP, Python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2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Framework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kern="1200" dirty="0">
                          <a:latin typeface="나눔고딕"/>
                          <a:ea typeface="나눔고딕"/>
                        </a:rPr>
                        <a:t>jQuery, Spring boot</a:t>
                      </a:r>
                      <a:r>
                        <a:rPr lang="ko-KR" altLang="en-US" sz="1500" kern="1200" dirty="0"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500" kern="1200" dirty="0">
                          <a:latin typeface="나눔고딕"/>
                          <a:ea typeface="나눔고딕"/>
                        </a:rPr>
                        <a:t>2, Gradle 3, </a:t>
                      </a:r>
                      <a:r>
                        <a:rPr lang="en-US" altLang="ko-KR" sz="1500" kern="1200" dirty="0" err="1">
                          <a:latin typeface="나눔고딕"/>
                          <a:ea typeface="나눔고딕"/>
                        </a:rPr>
                        <a:t>MyBatis</a:t>
                      </a:r>
                      <a:r>
                        <a:rPr lang="en-US" altLang="ko-KR" sz="1500" kern="1200" dirty="0">
                          <a:latin typeface="나눔고딕"/>
                          <a:ea typeface="나눔고딕"/>
                        </a:rPr>
                        <a:t> 3, Django 3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969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OS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Windows 10, Ubuntu 18.04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092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Server(WAS)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Tomcat 9.0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80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DataBase System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Oracle11g XE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162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Tool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STS, Anaconda,</a:t>
                      </a:r>
                      <a:r>
                        <a:rPr lang="en-US" altLang="ko-KR" sz="1500" kern="1200" baseline="0">
                          <a:latin typeface="나눔고딕"/>
                          <a:ea typeface="나눔고딕"/>
                        </a:rPr>
                        <a:t> Jupyter Notebook, PyCharm, VS Code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162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Machine</a:t>
                      </a:r>
                      <a:r>
                        <a:rPr lang="en-US" altLang="ko-KR" sz="1500" kern="1200" baseline="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 learning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Python 3.7, Scikit learn, </a:t>
                      </a:r>
                      <a:r>
                        <a:rPr lang="en-US" altLang="ko-KR" sz="1500" kern="1200" baseline="0">
                          <a:latin typeface="나눔고딕"/>
                          <a:ea typeface="나눔고딕"/>
                        </a:rPr>
                        <a:t>Jupyter Notebook, </a:t>
                      </a: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PyCharm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162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kern="1200" baseline="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Deep learning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Python 3.7, Tensorflow 2, </a:t>
                      </a:r>
                      <a:r>
                        <a:rPr lang="en-US" altLang="ko-KR" sz="1500" kern="1200" baseline="0">
                          <a:latin typeface="나눔고딕"/>
                          <a:ea typeface="나눔고딕"/>
                        </a:rPr>
                        <a:t>Jupyter Notebook, </a:t>
                      </a: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PyCharm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58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Design Tool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AmaterasUML, AmaterasERD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258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Github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https://github.com/Lucrombus/team4_v2sbm3c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0797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통합 </a:t>
                      </a: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/ </a:t>
                      </a:r>
                      <a:r>
                        <a:rPr lang="ko-KR" altLang="en-US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배포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Github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, AWS EC2, Docker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2810576" y="3780631"/>
            <a:ext cx="6815076" cy="2808636"/>
          </a:xfr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lang="en-US" altLang="ko-KR" sz="6700" spc="0">
                <a:latin typeface="나눔스퀘어라운드 Bold"/>
                <a:ea typeface="나눔스퀘어라운드 Bold"/>
              </a:rPr>
              <a:t>DBMS</a:t>
            </a:r>
            <a:r>
              <a:rPr lang="ko-KR" altLang="en-US" sz="6700" spc="0">
                <a:latin typeface="나눔스퀘어라운드 Bold"/>
                <a:ea typeface="나눔스퀘어라운드 Bold"/>
              </a:rPr>
              <a:t> 설계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4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en-US" altLang="ko-KR" sz="6500" spc="0">
                <a:latin typeface="나눔스퀘어라운드 Bold"/>
                <a:ea typeface="나눔스퀘어라운드 Bold"/>
              </a:rPr>
              <a:t>DBMS </a:t>
            </a:r>
            <a:r>
              <a:rPr lang="ko-KR" altLang="en-US" sz="6500" spc="0">
                <a:latin typeface="나눔스퀘어라운드 Bold"/>
                <a:ea typeface="나눔스퀘어라운드 Bold"/>
              </a:rPr>
              <a:t>설계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4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1693408" y="1295549"/>
            <a:ext cx="5760000" cy="540000"/>
          </a:xfrm>
        </p:spPr>
        <p:txBody>
          <a:bodyPr/>
          <a:lstStyle/>
          <a:p>
            <a:pPr marL="0" indent="0" algn="l" defTabSz="1043055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1099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1) DBMS 논리적 모델링(Logical Modeling)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48402" y="1465751"/>
            <a:ext cx="8407030" cy="5921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en-US" altLang="ko-KR" sz="6500" spc="0">
                <a:latin typeface="나눔스퀘어라운드 Bold"/>
                <a:ea typeface="나눔스퀘어라운드 Bold"/>
              </a:rPr>
              <a:t>DBMS </a:t>
            </a:r>
            <a:r>
              <a:rPr lang="ko-KR" altLang="en-US" sz="6500" spc="0">
                <a:latin typeface="나눔스퀘어라운드 Bold"/>
                <a:ea typeface="나눔스퀘어라운드 Bold"/>
              </a:rPr>
              <a:t>설계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4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1693408" y="1295549"/>
            <a:ext cx="5760000" cy="540000"/>
          </a:xfrm>
        </p:spPr>
        <p:txBody>
          <a:bodyPr/>
          <a:lstStyle/>
          <a:p>
            <a:pPr marL="0" indent="0" algn="l" defTabSz="1043055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2) 물리적 모델링</a:t>
            </a: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(Physical Diagram) 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0824" y="1449522"/>
            <a:ext cx="8376516" cy="58635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2810576" y="3780631"/>
            <a:ext cx="6815076" cy="2808636"/>
          </a:xfr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lang="ko-KR" altLang="en-US" sz="6700" spc="0">
                <a:latin typeface="나눔스퀘어라운드 Bold"/>
                <a:ea typeface="나눔스퀘어라운드 Bold"/>
              </a:rPr>
              <a:t>객체 설계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1704136" y="3780631"/>
            <a:ext cx="8450681" cy="2808636"/>
          </a:xfr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lang="en-US" altLang="ko-KR" sz="6700" spc="0">
                <a:latin typeface="나눔스퀘어라운드 Bold"/>
                <a:ea typeface="나눔스퀘어라운드 Bold"/>
              </a:rPr>
              <a:t>-1) Usecase diagram 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5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5-1</a:t>
            </a:r>
            <a:r>
              <a:rPr lang="ko-KR" altLang="en-US">
                <a:latin typeface="나눔스퀘어라운드 Light"/>
                <a:ea typeface="나눔스퀘어라운드 Light"/>
              </a:rPr>
              <a:t> </a:t>
            </a:r>
            <a:r>
              <a:rPr lang="en-US" altLang="ko-KR">
                <a:latin typeface="나눔스퀘어라운드 Light"/>
                <a:ea typeface="나눔스퀘어라운드 Light"/>
              </a:rPr>
              <a:t>)Usecase diagram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</a:t>
            </a: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회원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46071" y="1628321"/>
            <a:ext cx="9126554" cy="5179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5-1</a:t>
            </a:r>
            <a:r>
              <a:rPr lang="ko-KR" altLang="en-US">
                <a:latin typeface="나눔스퀘어라운드 Light"/>
                <a:ea typeface="나눔스퀘어라운드 Light"/>
              </a:rPr>
              <a:t> </a:t>
            </a:r>
            <a:r>
              <a:rPr lang="en-US" altLang="ko-KR">
                <a:latin typeface="나눔스퀘어라운드 Light"/>
                <a:ea typeface="나눔스퀘어라운드 Light"/>
              </a:rPr>
              <a:t>)Usecase diagram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2</a:t>
            </a: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공지사항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"/>
          <a:srcRect l="5940" t="6490" r="10050" b="17940"/>
          <a:stretch>
            <a:fillRect/>
          </a:stretch>
        </p:blipFill>
        <p:spPr>
          <a:xfrm>
            <a:off x="1520655" y="1612034"/>
            <a:ext cx="8999564" cy="5738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p03_경과보고서.jp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  <p:pic>
        <p:nvPicPr>
          <p:cNvPr id="24" name="그림 8" descr="p03_경과보고서2.jp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5" y="0"/>
            <a:ext cx="10692384" cy="7559040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4320000" y="431999"/>
            <a:ext cx="5760000" cy="1267651"/>
          </a:xfrm>
        </p:spPr>
        <p:txBody>
          <a:bodyPr/>
          <a:lstStyle/>
          <a:p>
            <a:pPr algn="r">
              <a:lnSpc>
                <a:spcPct val="90000"/>
              </a:lnSpc>
              <a:defRPr/>
            </a:pPr>
            <a:r>
              <a:rPr lang="ko-KR" altLang="en-US" spc="-150">
                <a:solidFill>
                  <a:schemeClr val="bg1"/>
                </a:solidFill>
                <a:latin typeface="나눔스퀘어라운드 ExtraBold"/>
                <a:ea typeface="나눔스퀘어라운드 ExtraBold"/>
                <a:cs typeface="SM KGothic Std Regular"/>
              </a:rPr>
              <a:t>청년알바 정보공유 및 </a:t>
            </a:r>
            <a:br>
              <a:rPr lang="ko-KR" altLang="en-US" spc="-150">
                <a:solidFill>
                  <a:schemeClr val="bg1"/>
                </a:solidFill>
                <a:latin typeface="나눔스퀘어라운드 ExtraBold"/>
                <a:ea typeface="나눔스퀘어라운드 ExtraBold"/>
                <a:cs typeface="SM KGothic Std Regular"/>
              </a:rPr>
            </a:br>
            <a:r>
              <a:rPr lang="ko-KR" altLang="en-US" spc="-150">
                <a:solidFill>
                  <a:schemeClr val="bg1"/>
                </a:solidFill>
                <a:latin typeface="나눔스퀘어라운드 ExtraBold"/>
                <a:ea typeface="나눔스퀘어라운드 ExtraBold"/>
                <a:cs typeface="SM KGothic Std Regular"/>
              </a:rPr>
              <a:t>업종추천 시스템</a:t>
            </a:r>
            <a:endParaRPr lang="ko-KR" altLang="en-US" spc="0">
              <a:latin typeface="나눔스퀘어라운드 ExtraBold"/>
              <a:ea typeface="나눔스퀘어라운드 ExtraBold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0" y="1287054"/>
            <a:ext cx="7200000" cy="2340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알바</a:t>
            </a:r>
          </a:p>
          <a:p>
            <a:pPr lvl="0">
              <a:defRPr/>
            </a:pPr>
            <a:r>
              <a:rPr lang="ko-KR" altLang="en-US"/>
              <a:t>지옥몬</a:t>
            </a:r>
          </a:p>
        </p:txBody>
      </p:sp>
      <p:cxnSp>
        <p:nvCxnSpPr>
          <p:cNvPr id="8" name="직선 연결선 7"/>
          <p:cNvCxnSpPr/>
          <p:nvPr/>
        </p:nvCxnSpPr>
        <p:spPr>
          <a:xfrm rot="5400000">
            <a:off x="-684000" y="3771937"/>
            <a:ext cx="7128000" cy="158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rot="5400000">
            <a:off x="584361" y="3771937"/>
            <a:ext cx="7128000" cy="158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/>
          <p:cNvSpPr>
            <a:spLocks noGrp="1"/>
          </p:cNvSpPr>
          <p:nvPr/>
        </p:nvSpPr>
        <p:spPr>
          <a:xfrm>
            <a:off x="3677994" y="6089722"/>
            <a:ext cx="6852535" cy="1170575"/>
          </a:xfrm>
          <a:prstGeom prst="rect">
            <a:avLst/>
          </a:prstGeom>
          <a:effectLst/>
        </p:spPr>
        <p:txBody>
          <a:bodyPr vert="horz" lIns="91440" tIns="45720" rIns="91440" bIns="45720" anchor="t">
            <a:noAutofit/>
          </a:bodyPr>
          <a:lstStyle/>
          <a:p>
            <a:pPr lvl="0" algn="r">
              <a:defRPr/>
            </a:pPr>
            <a:r>
              <a:rPr lang="ko-KR" altLang="en-US" sz="2000">
                <a:solidFill>
                  <a:schemeClr val="dk1"/>
                </a:solidFill>
                <a:latin typeface="나눔스퀘어라운드 Bold"/>
                <a:ea typeface="나눔스퀘어라운드 Bold"/>
              </a:rPr>
              <a:t>청년을 대상으로 한</a:t>
            </a:r>
            <a:r>
              <a:rPr lang="en-US" altLang="ko-KR" sz="2000">
                <a:solidFill>
                  <a:schemeClr val="dk1"/>
                </a:solidFill>
                <a:latin typeface="나눔스퀘어라운드 Bold"/>
                <a:ea typeface="나눔스퀘어라운드 Bold"/>
              </a:rPr>
              <a:t>,</a:t>
            </a:r>
            <a:r>
              <a:rPr lang="ko-KR" altLang="en-US" sz="2000">
                <a:solidFill>
                  <a:schemeClr val="dk1"/>
                </a:solidFill>
                <a:latin typeface="나눔스퀘어라운드 Bold"/>
                <a:ea typeface="나눔스퀘어라운드 Bold"/>
              </a:rPr>
              <a:t> 알바 정보공유 사이트</a:t>
            </a:r>
            <a:br>
              <a:rPr lang="ko-KR" altLang="en-US" sz="2000">
                <a:solidFill>
                  <a:schemeClr val="dk1"/>
                </a:solidFill>
                <a:latin typeface="나눔스퀘어라운드 Bold"/>
                <a:ea typeface="나눔스퀘어라운드 Bold"/>
              </a:rPr>
            </a:br>
            <a:r>
              <a:rPr lang="ko-KR" altLang="en-US" sz="2000">
                <a:solidFill>
                  <a:schemeClr val="dk1"/>
                </a:solidFill>
                <a:latin typeface="나눔스퀘어라운드 Bold"/>
                <a:ea typeface="나눔스퀘어라운드 Bold"/>
              </a:rPr>
              <a:t>본인에게 맞는 업종 추천 시스템 적용</a:t>
            </a:r>
            <a:endParaRPr kumimoji="0" lang="en-US" altLang="ko-KR" sz="2000" b="1" i="0" u="none" strike="noStrike" kern="1200" cap="none" spc="-170" normalizeH="0" baseline="0">
              <a:solidFill>
                <a:schemeClr val="dk1"/>
              </a:solidFill>
              <a:latin typeface="나눔스퀘어라운드 Bold"/>
              <a:ea typeface="나눔스퀘어라운드 Bold"/>
              <a:cs typeface="SM J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5-1</a:t>
            </a:r>
            <a:r>
              <a:rPr lang="ko-KR" altLang="en-US">
                <a:latin typeface="나눔스퀘어라운드 Light"/>
                <a:ea typeface="나눔스퀘어라운드 Light"/>
              </a:rPr>
              <a:t> </a:t>
            </a:r>
            <a:r>
              <a:rPr lang="en-US" altLang="ko-KR">
                <a:latin typeface="나눔스퀘어라운드 Light"/>
                <a:ea typeface="나눔스퀘어라운드 Light"/>
              </a:rPr>
              <a:t>)Usecase diagram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3) 관심 구인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94704" y="1694833"/>
            <a:ext cx="8587319" cy="56619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5-1</a:t>
            </a:r>
            <a:r>
              <a:rPr lang="ko-KR" altLang="en-US">
                <a:latin typeface="나눔스퀘어라운드 Light"/>
                <a:ea typeface="나눔스퀘어라운드 Light"/>
              </a:rPr>
              <a:t> </a:t>
            </a:r>
            <a:r>
              <a:rPr lang="en-US" altLang="ko-KR">
                <a:latin typeface="나눔스퀘어라운드 Light"/>
                <a:ea typeface="나눔스퀘어라운드 Light"/>
              </a:rPr>
              <a:t>)Usecase diagram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4) 추천 시스템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4954" y="2387415"/>
            <a:ext cx="9358446" cy="4190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5-1</a:t>
            </a:r>
            <a:r>
              <a:rPr lang="ko-KR" altLang="en-US">
                <a:latin typeface="나눔스퀘어라운드 Light"/>
                <a:ea typeface="나눔스퀘어라운드 Light"/>
              </a:rPr>
              <a:t> </a:t>
            </a:r>
            <a:r>
              <a:rPr lang="en-US" altLang="ko-KR">
                <a:latin typeface="나눔스퀘어라운드 Light"/>
                <a:ea typeface="나눔스퀘어라운드 Light"/>
              </a:rPr>
              <a:t>)Usecase diagram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5) 구인 컨텐츠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8570" y="2324297"/>
            <a:ext cx="9244829" cy="4280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1704136" y="3780631"/>
            <a:ext cx="8450681" cy="2808636"/>
          </a:xfr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lang="en-US" altLang="ko-KR" sz="6700" spc="0">
                <a:latin typeface="나눔스퀘어라운드 Bold"/>
                <a:ea typeface="나눔스퀘어라운드 Bold"/>
              </a:rPr>
              <a:t>-2) Activity diagram 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5-2 )Activity diagram 구현 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1) 회원가입 </a:t>
            </a: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Activity diagram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55967" y="1621255"/>
            <a:ext cx="8681991" cy="57442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5-2 )Activity diagram 구현 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2) 공지사항 등록 </a:t>
            </a: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Activity diagram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27911" y="1411505"/>
            <a:ext cx="6247971" cy="5979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5-2 )Activity diagram 구현 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3) 관심 구인 </a:t>
            </a: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Activity diagram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09380" y="1547018"/>
            <a:ext cx="7410162" cy="5981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5-2 )Activity diagram 구현 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4) 추천 시스템 </a:t>
            </a: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Activity diagram</a:t>
            </a: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73745" y="1611023"/>
            <a:ext cx="9219655" cy="5560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5-2 )Activity diagram 구현 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5) 구인 컨텐츠 등록 </a:t>
            </a: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Activity diagram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34421" y="1523711"/>
            <a:ext cx="6863868" cy="58918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1704136" y="3780631"/>
            <a:ext cx="8450681" cy="2808636"/>
          </a:xfr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lang="en-US" altLang="ko-KR" sz="6700" spc="0">
                <a:latin typeface="나눔스퀘어라운드 Bold"/>
                <a:ea typeface="나눔스퀘어라운드 Bold"/>
              </a:rPr>
              <a:t>-3) Object diagram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>
          <a:xfrm>
            <a:off x="1098000" y="410400"/>
            <a:ext cx="1440000" cy="2448000"/>
          </a:xfrm>
        </p:spPr>
        <p:txBody>
          <a:bodyPr/>
          <a:lstStyle/>
          <a:p>
            <a:pPr lvl="0">
              <a:defRPr/>
            </a:pPr>
            <a:r>
              <a:rPr lang="ko-KR" altLang="en-US" spc="0"/>
              <a:t>목차</a:t>
            </a:r>
            <a:r>
              <a:rPr lang="en-US" altLang="ko-KR" spc="0"/>
              <a:t>.</a:t>
            </a:r>
            <a:endParaRPr lang="ko-KR" altLang="en-US" spc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4300757" y="391158"/>
            <a:ext cx="5346288" cy="6285908"/>
          </a:xfrm>
        </p:spPr>
        <p:txBody>
          <a:bodyPr/>
          <a:lstStyle/>
          <a:p>
            <a:pPr marL="0" indent="0">
              <a:lnSpc>
                <a:spcPct val="150000"/>
              </a:lnSpc>
              <a:buFont typeface="+mj-lt"/>
              <a:buNone/>
              <a:defRPr/>
            </a:pPr>
            <a:r>
              <a:rPr lang="en-US" altLang="ko-KR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PROJECT </a:t>
            </a:r>
            <a:r>
              <a:rPr lang="ko-KR" altLang="en-US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목적 및 주제 선정 이유</a:t>
            </a:r>
          </a:p>
          <a:p>
            <a:pPr marL="0" indent="0">
              <a:lnSpc>
                <a:spcPct val="150000"/>
              </a:lnSpc>
              <a:buFont typeface="+mj-lt"/>
              <a:buNone/>
              <a:defRPr/>
            </a:pPr>
            <a:r>
              <a:rPr lang="ko-KR" altLang="en-US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시스템</a:t>
            </a:r>
            <a:r>
              <a:rPr lang="en-US" altLang="ko-KR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 </a:t>
            </a:r>
            <a:r>
              <a:rPr lang="ko-KR" altLang="en-US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개발 일정</a:t>
            </a:r>
          </a:p>
          <a:p>
            <a:pPr marL="0" indent="0">
              <a:lnSpc>
                <a:spcPct val="150000"/>
              </a:lnSpc>
              <a:buFont typeface="+mj-lt"/>
              <a:buNone/>
              <a:defRPr/>
            </a:pPr>
            <a:r>
              <a:rPr lang="en-US" altLang="ko-KR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PROJECT </a:t>
            </a:r>
            <a:r>
              <a:rPr lang="ko-KR" altLang="en-US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개발 환경 및 이용 기술</a:t>
            </a:r>
          </a:p>
          <a:p>
            <a:pPr marL="0" indent="0">
              <a:lnSpc>
                <a:spcPct val="150000"/>
              </a:lnSpc>
              <a:buFont typeface="+mj-lt"/>
              <a:buNone/>
              <a:defRPr/>
            </a:pPr>
            <a:r>
              <a:rPr lang="en-US" altLang="ko-KR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DBMS </a:t>
            </a:r>
            <a:r>
              <a:rPr lang="ko-KR" altLang="en-US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설계</a:t>
            </a:r>
            <a:endParaRPr lang="en-US" altLang="ko-KR" sz="2100">
              <a:solidFill>
                <a:srgbClr val="00AAAE"/>
              </a:solidFill>
              <a:latin typeface="나눔스퀘어라운드 Bold"/>
              <a:ea typeface="나눔스퀘어라운드 Bold"/>
              <a:cs typeface="SM JGothic Std Regular"/>
            </a:endParaRPr>
          </a:p>
          <a:p>
            <a:pPr marL="0" indent="0">
              <a:lnSpc>
                <a:spcPct val="150000"/>
              </a:lnSpc>
              <a:buFont typeface="+mj-lt"/>
              <a:buNone/>
              <a:defRPr/>
            </a:pPr>
            <a:r>
              <a:rPr lang="en-US" altLang="ko-KR" sz="210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-</a:t>
            </a:r>
            <a:r>
              <a:rPr lang="ko-KR" altLang="en-US" sz="210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 </a:t>
            </a:r>
            <a:r>
              <a:rPr lang="en-US" altLang="ko-KR" sz="210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Logical Modeling</a:t>
            </a:r>
          </a:p>
          <a:p>
            <a:pPr marL="0" indent="0">
              <a:lnSpc>
                <a:spcPct val="150000"/>
              </a:lnSpc>
              <a:buFont typeface="+mj-lt"/>
              <a:buNone/>
              <a:defRPr/>
            </a:pPr>
            <a:r>
              <a:rPr lang="en-US" altLang="ko-KR" sz="210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-</a:t>
            </a:r>
            <a:r>
              <a:rPr lang="ko-KR" altLang="en-US" sz="210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 </a:t>
            </a:r>
            <a:r>
              <a:rPr lang="en-US" altLang="ko-KR" sz="210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Physical Modeling</a:t>
            </a:r>
          </a:p>
          <a:p>
            <a:pPr marL="0" lvl="0" indent="0">
              <a:lnSpc>
                <a:spcPct val="150000"/>
              </a:lnSpc>
              <a:buFont typeface="+mj-lt"/>
              <a:buNone/>
              <a:defRPr/>
            </a:pPr>
            <a:r>
              <a:rPr lang="ko-KR" altLang="en-US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객체 설계</a:t>
            </a:r>
            <a:endParaRPr kumimoji="0" lang="en-US" altLang="ko-KR" sz="2100" b="0" i="0" u="none" strike="noStrike" kern="1200" cap="none" spc="0" normalizeH="0" baseline="0">
              <a:solidFill>
                <a:srgbClr val="00AAAE"/>
              </a:solidFill>
              <a:latin typeface="나눔스퀘어라운드 Bold"/>
              <a:ea typeface="나눔스퀘어라운드 Bold"/>
              <a:cs typeface="SM JGothic Std Regular"/>
            </a:endParaRPr>
          </a:p>
          <a:p>
            <a:pPr marL="0" lvl="0" indent="0">
              <a:lnSpc>
                <a:spcPct val="150000"/>
              </a:lnSpc>
              <a:buFont typeface="+mj-lt"/>
              <a:buNone/>
              <a:defRPr/>
            </a:pPr>
            <a:r>
              <a:rPr kumimoji="0" lang="en-US" altLang="ko-KR" sz="2100" b="0" i="0" u="none" strike="noStrike" kern="1200" cap="none" spc="0" normalizeH="0" baseline="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-</a:t>
            </a:r>
            <a:r>
              <a:rPr kumimoji="0" lang="ko-KR" altLang="en-US" sz="2100" b="0" i="0" u="none" strike="noStrike" kern="1200" cap="none" spc="0" normalizeH="0" baseline="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 </a:t>
            </a:r>
            <a:r>
              <a:rPr kumimoji="0" lang="en-US" altLang="ko-KR" sz="2100" b="0" i="0" u="none" strike="noStrike" kern="1200" cap="none" spc="0" normalizeH="0" baseline="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Usecase diagram</a:t>
            </a:r>
          </a:p>
          <a:p>
            <a:pPr marL="0" lvl="0" indent="0">
              <a:lnSpc>
                <a:spcPct val="150000"/>
              </a:lnSpc>
              <a:buFont typeface="+mj-lt"/>
              <a:buNone/>
              <a:defRPr/>
            </a:pPr>
            <a:r>
              <a:rPr kumimoji="0" lang="en-US" altLang="ko-KR" sz="2100" b="1" i="0" u="none" strike="noStrike" kern="1200" cap="none" spc="0" normalizeH="0" baseline="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-</a:t>
            </a:r>
            <a:r>
              <a:rPr kumimoji="0" lang="ko-KR" altLang="en-US" sz="2100" b="1" i="0" u="none" strike="noStrike" kern="1200" cap="none" spc="0" normalizeH="0" baseline="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 </a:t>
            </a:r>
            <a:r>
              <a:rPr kumimoji="0" lang="en-US" altLang="ko-KR" sz="2100" b="1" i="0" u="none" strike="noStrike" kern="1200" cap="none" spc="0" normalizeH="0" baseline="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Activity</a:t>
            </a:r>
            <a:r>
              <a:rPr kumimoji="0" lang="en-US" altLang="ko-KR" sz="2100" b="0" i="0" u="none" strike="noStrike" kern="1200" cap="none" spc="0" normalizeH="0" baseline="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 diagram </a:t>
            </a:r>
          </a:p>
          <a:p>
            <a:pPr marL="0" lvl="0" indent="0">
              <a:lnSpc>
                <a:spcPct val="150000"/>
              </a:lnSpc>
              <a:buFont typeface="+mj-lt"/>
              <a:buNone/>
              <a:defRPr/>
            </a:pPr>
            <a:r>
              <a:rPr kumimoji="0" lang="en-US" altLang="ko-KR" sz="2100" b="1" i="0" u="none" strike="noStrike" kern="1200" cap="none" spc="0" normalizeH="0" baseline="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-</a:t>
            </a:r>
            <a:r>
              <a:rPr kumimoji="0" lang="ko-KR" altLang="en-US" sz="2100" b="1" i="0" u="none" strike="noStrike" kern="1200" cap="none" spc="0" normalizeH="0" baseline="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 </a:t>
            </a:r>
            <a:r>
              <a:rPr kumimoji="0" lang="en-US" altLang="ko-KR" sz="2100" b="1" i="0" u="none" strike="noStrike" kern="1200" cap="none" spc="0" normalizeH="0" baseline="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Object diagram </a:t>
            </a:r>
          </a:p>
          <a:p>
            <a:pPr marL="0" lvl="0" indent="0">
              <a:lnSpc>
                <a:spcPct val="150000"/>
              </a:lnSpc>
              <a:buFont typeface="+mj-lt"/>
              <a:buNone/>
              <a:defRPr/>
            </a:pPr>
            <a:r>
              <a:rPr kumimoji="0" lang="ko-KR" altLang="en-US" sz="2100" b="1" i="0" u="none" strike="noStrike" kern="1200" cap="none" spc="0" normalizeH="0" baseline="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구현 및 시연</a:t>
            </a:r>
          </a:p>
          <a:p>
            <a:pPr marL="0" lvl="0" indent="0">
              <a:lnSpc>
                <a:spcPct val="150000"/>
              </a:lnSpc>
              <a:buFont typeface="+mj-lt"/>
              <a:buNone/>
              <a:defRPr/>
            </a:pPr>
            <a:r>
              <a:rPr kumimoji="0" lang="ko-KR" altLang="en-US" sz="2100" b="1" i="0" u="none" strike="noStrike" kern="1200" cap="none" spc="0" normalizeH="0" baseline="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프로젝트 후기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>
          <a:xfrm>
            <a:off x="2974093" y="391157"/>
            <a:ext cx="1080000" cy="4746515"/>
          </a:xfrm>
        </p:spPr>
        <p:txBody>
          <a:bodyPr/>
          <a:lstStyle/>
          <a:p>
            <a:pPr lvl="0" algn="r">
              <a:lnSpc>
                <a:spcPct val="150000"/>
              </a:lnSpc>
              <a:defRPr/>
            </a:pPr>
            <a:r>
              <a:rPr lang="en-US" altLang="ko-KR" spc="0">
                <a:latin typeface="나눔스퀘어라운드 Bold"/>
                <a:ea typeface="나눔스퀘어라운드 Bold"/>
              </a:rPr>
              <a:t>1</a:t>
            </a:r>
          </a:p>
          <a:p>
            <a:pPr lvl="0" algn="r">
              <a:lnSpc>
                <a:spcPct val="150000"/>
              </a:lnSpc>
              <a:defRPr/>
            </a:pPr>
            <a:r>
              <a:rPr lang="en-US" altLang="ko-KR" spc="0">
                <a:latin typeface="나눔스퀘어라운드 Bold"/>
                <a:ea typeface="나눔스퀘어라운드 Bold"/>
              </a:rPr>
              <a:t>2</a:t>
            </a:r>
          </a:p>
          <a:p>
            <a:pPr lvl="0" algn="r">
              <a:lnSpc>
                <a:spcPct val="150000"/>
              </a:lnSpc>
              <a:defRPr/>
            </a:pPr>
            <a:r>
              <a:rPr lang="en-US" altLang="ko-KR" spc="0">
                <a:latin typeface="나눔스퀘어라운드 Bold"/>
                <a:ea typeface="나눔스퀘어라운드 Bold"/>
              </a:rPr>
              <a:t>3</a:t>
            </a:r>
          </a:p>
          <a:p>
            <a:pPr lvl="0" algn="r">
              <a:lnSpc>
                <a:spcPct val="150000"/>
              </a:lnSpc>
              <a:defRPr/>
            </a:pPr>
            <a:r>
              <a:rPr lang="en-US" altLang="ko-KR" spc="0">
                <a:latin typeface="나눔스퀘어라운드 Bold"/>
                <a:ea typeface="나눔스퀘어라운드 Bold"/>
              </a:rPr>
              <a:t>4</a:t>
            </a:r>
          </a:p>
          <a:p>
            <a:pPr lvl="0" algn="r">
              <a:lnSpc>
                <a:spcPct val="150000"/>
              </a:lnSpc>
              <a:defRPr/>
            </a:pPr>
            <a:r>
              <a:rPr lang="en-US" altLang="ko-KR" spc="0">
                <a:latin typeface="나눔스퀘어라운드 Bold"/>
                <a:ea typeface="나눔스퀘어라운드 Bold"/>
              </a:rPr>
              <a:t>4-1</a:t>
            </a:r>
          </a:p>
          <a:p>
            <a:pPr lvl="0" algn="r">
              <a:lnSpc>
                <a:spcPct val="150000"/>
              </a:lnSpc>
              <a:defRPr/>
            </a:pPr>
            <a:r>
              <a:rPr lang="en-US" altLang="ko-KR" spc="0">
                <a:latin typeface="나눔스퀘어라운드 Bold"/>
                <a:ea typeface="나눔스퀘어라운드 Bold"/>
              </a:rPr>
              <a:t>4-2</a:t>
            </a:r>
          </a:p>
          <a:p>
            <a:pPr lvl="0" algn="r">
              <a:lnSpc>
                <a:spcPct val="150000"/>
              </a:lnSpc>
              <a:defRPr/>
            </a:pPr>
            <a:r>
              <a:rPr lang="en-US" altLang="ko-KR" spc="0">
                <a:latin typeface="나눔스퀘어라운드 Bold"/>
                <a:ea typeface="나눔스퀘어라운드 Bold"/>
              </a:rPr>
              <a:t>5</a:t>
            </a:r>
          </a:p>
          <a:p>
            <a:pPr lvl="0" algn="r">
              <a:lnSpc>
                <a:spcPct val="150000"/>
              </a:lnSpc>
              <a:defRPr/>
            </a:pPr>
            <a:r>
              <a:rPr lang="en-US" altLang="ko-KR" spc="0">
                <a:latin typeface="나눔스퀘어라운드 Bold"/>
                <a:ea typeface="나눔스퀘어라운드 Bold"/>
              </a:rPr>
              <a:t>5-1</a:t>
            </a:r>
          </a:p>
          <a:p>
            <a:pPr lvl="0" algn="r">
              <a:lnSpc>
                <a:spcPct val="150000"/>
              </a:lnSpc>
              <a:defRPr/>
            </a:pPr>
            <a:r>
              <a:rPr lang="en-US" altLang="ko-KR" spc="0">
                <a:latin typeface="나눔스퀘어라운드 Bold"/>
                <a:ea typeface="나눔스퀘어라운드 Bold"/>
              </a:rPr>
              <a:t>5-2</a:t>
            </a:r>
          </a:p>
          <a:p>
            <a:pPr lvl="0" algn="r">
              <a:lnSpc>
                <a:spcPct val="150000"/>
              </a:lnSpc>
              <a:defRPr/>
            </a:pPr>
            <a:r>
              <a:rPr lang="en-US" altLang="ko-KR" spc="0">
                <a:latin typeface="나눔스퀘어라운드 Bold"/>
                <a:ea typeface="나눔스퀘어라운드 Bold"/>
              </a:rPr>
              <a:t>5-3</a:t>
            </a:r>
          </a:p>
          <a:p>
            <a:pPr lvl="0" algn="r">
              <a:lnSpc>
                <a:spcPct val="150000"/>
              </a:lnSpc>
              <a:defRPr/>
            </a:pPr>
            <a:r>
              <a:rPr lang="en-US" altLang="ko-KR" spc="0">
                <a:latin typeface="나눔스퀘어라운드 Bold"/>
                <a:ea typeface="나눔스퀘어라운드 Bold"/>
              </a:rPr>
              <a:t>6</a:t>
            </a:r>
          </a:p>
          <a:p>
            <a:pPr lvl="0" algn="r">
              <a:lnSpc>
                <a:spcPct val="150000"/>
              </a:lnSpc>
              <a:defRPr/>
            </a:pPr>
            <a:r>
              <a:rPr lang="en-US" altLang="ko-KR" spc="0">
                <a:latin typeface="나눔스퀘어라운드 Bold"/>
                <a:ea typeface="나눔스퀘어라운드 Bold"/>
              </a:rPr>
              <a:t>7</a:t>
            </a:r>
          </a:p>
        </p:txBody>
      </p:sp>
      <p:sp>
        <p:nvSpPr>
          <p:cNvPr id="11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5-3 )Object diagram 구현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1) 회원가입 </a:t>
            </a: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객체 설계 다이어그램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24096" y="1835633"/>
            <a:ext cx="9369303" cy="5581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5-3 )Object diagram 구현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2) 공지사항 </a:t>
            </a: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객체 설계 다이어그램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2728" y="1540969"/>
            <a:ext cx="9200671" cy="60202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5-3 )Object diagram 구현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3) 관심구인 </a:t>
            </a: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객체 설계 다이어그램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1017" y="2295330"/>
            <a:ext cx="9342382" cy="4480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5-3 )Object diagram 구현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4) 추천시스템 </a:t>
            </a: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객체 설계 다이어그램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67404" y="1379046"/>
            <a:ext cx="4661763" cy="6182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5-3 )Object diagram 구현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5) 구인 컨텐츠 </a:t>
            </a: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객체 설계 다이어그램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0799" y="1914037"/>
            <a:ext cx="9362601" cy="4944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2877924" y="3780631"/>
            <a:ext cx="7276893" cy="2808636"/>
          </a:xfr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lang="ko-KR" altLang="en-US" sz="6700" spc="0">
                <a:latin typeface="나눔스퀘어라운드 Bold"/>
                <a:ea typeface="나눔스퀘어라운드 Bold"/>
              </a:rPr>
              <a:t>구현 및 시연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유원진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</a:t>
            </a: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시작 화면</a:t>
            </a: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49848" y="2112292"/>
            <a:ext cx="9343551" cy="4486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유원진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2</a:t>
            </a: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관심 구인 목록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2094" y="2280442"/>
            <a:ext cx="9341306" cy="3644081"/>
          </a:xfrm>
          <a:prstGeom prst="rect">
            <a:avLst/>
          </a:prstGeom>
        </p:spPr>
      </p:pic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박찬호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3</a:t>
            </a: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회원 목록</a:t>
            </a: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45742" y="1756985"/>
            <a:ext cx="9347658" cy="4850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박찬호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4</a:t>
            </a: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회원 가입</a:t>
            </a: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9417" y="2094037"/>
            <a:ext cx="9313983" cy="43343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2880000" cy="2520000"/>
          </a:xfrm>
        </p:spPr>
        <p:txBody>
          <a:bodyPr/>
          <a:lstStyle/>
          <a:p>
            <a:pPr lvl="0">
              <a:defRPr/>
            </a:pPr>
            <a:r>
              <a:rPr lang="ko-KR" altLang="en-US" sz="4400" spc="0">
                <a:latin typeface="나눔스퀘어라운드 Bold"/>
                <a:ea typeface="나눔스퀘어라운드 Bold"/>
              </a:rPr>
              <a:t>팀원 소개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4291137" y="1512631"/>
            <a:ext cx="5353107" cy="4596333"/>
          </a:xfrm>
        </p:spPr>
        <p:txBody>
          <a:bodyPr/>
          <a:lstStyle/>
          <a:p>
            <a:pPr lvl="0">
              <a:defRPr/>
            </a:pPr>
            <a:r>
              <a:rPr lang="ko-KR" altLang="en-US" sz="1600" spc="0">
                <a:latin typeface="나눔스퀘어라운드 Bold"/>
                <a:ea typeface="나눔스퀘어라운드 Bold"/>
              </a:rPr>
              <a:t>팀장</a:t>
            </a:r>
          </a:p>
          <a:p>
            <a:pPr lvl="0">
              <a:defRPr/>
            </a:pPr>
            <a:r>
              <a:rPr lang="en-US" altLang="ko-KR" sz="1600" spc="0">
                <a:solidFill>
                  <a:schemeClr val="tx1"/>
                </a:solidFill>
                <a:latin typeface="나눔스퀘어라운드 Bold"/>
                <a:ea typeface="나눔스퀘어라운드 Bold"/>
              </a:rPr>
              <a:t>-</a:t>
            </a:r>
            <a:r>
              <a:rPr lang="ko-KR" altLang="en-US" sz="1600" spc="0">
                <a:solidFill>
                  <a:schemeClr val="tx1"/>
                </a:solidFill>
                <a:latin typeface="나눔스퀘어라운드 Bold"/>
                <a:ea typeface="나눔스퀘어라운드 Bold"/>
              </a:rPr>
              <a:t> 김준범</a:t>
            </a:r>
          </a:p>
          <a:p>
            <a:pPr lvl="0">
              <a:defRPr/>
            </a:pPr>
            <a:endParaRPr lang="ko-KR" altLang="en-US" sz="1600" spc="0">
              <a:solidFill>
                <a:schemeClr val="tx1"/>
              </a:solidFill>
              <a:latin typeface="나눔스퀘어라운드 Bold"/>
              <a:ea typeface="나눔스퀘어라운드 Bold"/>
            </a:endParaRPr>
          </a:p>
          <a:p>
            <a:pPr lvl="0">
              <a:defRPr/>
            </a:pPr>
            <a:r>
              <a:rPr lang="ko-KR" altLang="en-US" sz="1600" spc="0">
                <a:latin typeface="나눔스퀘어라운드 Bold"/>
                <a:ea typeface="나눔스퀘어라운드 Bold"/>
              </a:rPr>
              <a:t>데이터 아키텍쳐</a:t>
            </a:r>
            <a:r>
              <a:rPr lang="en-US" altLang="ko-KR" sz="1600" spc="0">
                <a:latin typeface="나눔스퀘어라운드 Bold"/>
                <a:ea typeface="나눔스퀘어라운드 Bold"/>
              </a:rPr>
              <a:t>(DA)</a:t>
            </a:r>
            <a:endParaRPr lang="ko-KR" altLang="en-US" sz="1600" spc="0">
              <a:latin typeface="나눔스퀘어라운드 Bold"/>
              <a:ea typeface="나눔스퀘어라운드 Bold"/>
            </a:endParaRPr>
          </a:p>
          <a:p>
            <a:pPr lvl="0">
              <a:defRPr/>
            </a:pPr>
            <a:r>
              <a:rPr lang="en-US" altLang="ko-KR" sz="1600" spc="0">
                <a:solidFill>
                  <a:schemeClr val="tx1"/>
                </a:solidFill>
                <a:latin typeface="나눔스퀘어라운드 Bold"/>
                <a:ea typeface="나눔스퀘어라운드 Bold"/>
              </a:rPr>
              <a:t>-</a:t>
            </a:r>
            <a:r>
              <a:rPr lang="ko-KR" altLang="en-US" sz="1600" spc="0">
                <a:solidFill>
                  <a:schemeClr val="tx1"/>
                </a:solidFill>
                <a:latin typeface="나눔스퀘어라운드 Bold"/>
                <a:ea typeface="나눔스퀘어라운드 Bold"/>
              </a:rPr>
              <a:t> 박찬호</a:t>
            </a:r>
          </a:p>
          <a:p>
            <a:pPr lvl="0">
              <a:defRPr/>
            </a:pPr>
            <a:endParaRPr lang="ko-KR" altLang="en-US" sz="1600" spc="0">
              <a:solidFill>
                <a:schemeClr val="tx1"/>
              </a:solidFill>
              <a:latin typeface="나눔스퀘어라운드 Bold"/>
              <a:ea typeface="나눔스퀘어라운드 Bold"/>
            </a:endParaRPr>
          </a:p>
          <a:p>
            <a:pPr lvl="0">
              <a:defRPr/>
            </a:pPr>
            <a:r>
              <a:rPr lang="ko-KR" altLang="en-US" sz="1600" spc="0">
                <a:latin typeface="나눔스퀘어라운드 Bold"/>
                <a:ea typeface="나눔스퀘어라운드 Bold"/>
              </a:rPr>
              <a:t>Web publisher(수석 디자이너)</a:t>
            </a:r>
          </a:p>
          <a:p>
            <a:pPr lvl="0">
              <a:defRPr/>
            </a:pPr>
            <a:r>
              <a:rPr lang="en-US" altLang="ko-KR" sz="1600" spc="0">
                <a:solidFill>
                  <a:schemeClr val="tx1"/>
                </a:solidFill>
                <a:latin typeface="나눔스퀘어라운드 Bold"/>
                <a:ea typeface="나눔스퀘어라운드 Bold"/>
              </a:rPr>
              <a:t>-</a:t>
            </a:r>
            <a:r>
              <a:rPr lang="ko-KR" altLang="en-US" sz="1600" spc="0">
                <a:solidFill>
                  <a:schemeClr val="tx1"/>
                </a:solidFill>
                <a:latin typeface="나눔스퀘어라운드 Bold"/>
                <a:ea typeface="나눔스퀘어라운드 Bold"/>
              </a:rPr>
              <a:t> 유원진</a:t>
            </a:r>
          </a:p>
          <a:p>
            <a:pPr lvl="0">
              <a:defRPr/>
            </a:pPr>
            <a:endParaRPr lang="ko-KR" altLang="en-US" sz="1600" spc="0">
              <a:solidFill>
                <a:schemeClr val="tx1"/>
              </a:solidFill>
              <a:latin typeface="나눔스퀘어라운드 Bold"/>
              <a:ea typeface="나눔스퀘어라운드 Bold"/>
            </a:endParaRPr>
          </a:p>
          <a:p>
            <a:pPr lvl="0">
              <a:defRPr/>
            </a:pPr>
            <a:r>
              <a:rPr lang="ko-KR" altLang="en-US" sz="1600" spc="0">
                <a:latin typeface="나눔스퀘어라운드 Bold"/>
                <a:ea typeface="나눔스퀘어라운드 Bold"/>
              </a:rPr>
              <a:t>추천 시스템(DS)</a:t>
            </a:r>
          </a:p>
          <a:p>
            <a:pPr lvl="0">
              <a:defRPr/>
            </a:pPr>
            <a:r>
              <a:rPr lang="en-US" altLang="ko-KR" sz="1600" spc="0">
                <a:solidFill>
                  <a:schemeClr val="tx1"/>
                </a:solidFill>
                <a:latin typeface="나눔스퀘어라운드 Bold"/>
                <a:ea typeface="나눔스퀘어라운드 Bold"/>
              </a:rPr>
              <a:t>-</a:t>
            </a:r>
            <a:r>
              <a:rPr lang="ko-KR" altLang="en-US" sz="1600" spc="0">
                <a:solidFill>
                  <a:schemeClr val="tx1"/>
                </a:solidFill>
                <a:latin typeface="나눔스퀘어라운드 Bold"/>
                <a:ea typeface="나눔스퀘어라운드 Bold"/>
              </a:rPr>
              <a:t> 윤재석</a:t>
            </a:r>
          </a:p>
          <a:p>
            <a:pPr lvl="0">
              <a:defRPr/>
            </a:pPr>
            <a:endParaRPr lang="ko-KR" altLang="en-US" sz="1600" spc="0">
              <a:solidFill>
                <a:schemeClr val="tx1"/>
              </a:solidFill>
              <a:latin typeface="나눔스퀘어라운드 Bold"/>
              <a:ea typeface="나눔스퀘어라운드 Bold"/>
            </a:endParaRPr>
          </a:p>
          <a:p>
            <a:pPr lvl="0">
              <a:defRPr/>
            </a:pPr>
            <a:r>
              <a:rPr lang="ko-KR" altLang="en-US" sz="1600" spc="0">
                <a:latin typeface="나눔스퀘어라운드 Bold"/>
                <a:ea typeface="나눔스퀘어라운드 Bold"/>
              </a:rPr>
              <a:t>수석 개발자</a:t>
            </a:r>
          </a:p>
          <a:p>
            <a:pPr lvl="0">
              <a:defRPr/>
            </a:pPr>
            <a:r>
              <a:rPr lang="en-US" altLang="ko-KR" sz="1600" spc="0">
                <a:solidFill>
                  <a:schemeClr val="tx1"/>
                </a:solidFill>
                <a:latin typeface="나눔스퀘어라운드 Bold"/>
                <a:ea typeface="나눔스퀘어라운드 Bold"/>
              </a:rPr>
              <a:t>-</a:t>
            </a:r>
            <a:r>
              <a:rPr lang="ko-KR" altLang="en-US" sz="1600" spc="0">
                <a:solidFill>
                  <a:schemeClr val="tx1"/>
                </a:solidFill>
                <a:latin typeface="나눔스퀘어라운드 Bold"/>
                <a:ea typeface="나눔스퀘어라운드 Bold"/>
              </a:rPr>
              <a:t> 최명훈</a:t>
            </a:r>
          </a:p>
          <a:p>
            <a:pPr lvl="0">
              <a:defRPr/>
            </a:pPr>
            <a:endParaRPr lang="ko-KR" altLang="en-US" sz="1600" spc="0">
              <a:solidFill>
                <a:schemeClr val="tx1"/>
              </a:solidFill>
              <a:latin typeface="나눔스퀘어라운드 Bold"/>
              <a:ea typeface="나눔스퀘어라운드 Bold"/>
            </a:endParaRPr>
          </a:p>
          <a:p>
            <a:pPr lvl="0">
              <a:defRPr/>
            </a:pPr>
            <a:r>
              <a:rPr lang="ko-KR" altLang="en-US" sz="1600" spc="0">
                <a:latin typeface="나눔스퀘어라운드 Bold"/>
                <a:ea typeface="나눔스퀘어라운드 Bold"/>
              </a:rPr>
              <a:t>Open Source Framework 개발자</a:t>
            </a:r>
          </a:p>
          <a:p>
            <a:pPr lvl="0">
              <a:defRPr/>
            </a:pPr>
            <a:r>
              <a:rPr lang="en-US" altLang="ko-KR" sz="1600" spc="0">
                <a:solidFill>
                  <a:schemeClr val="tx1"/>
                </a:solidFill>
                <a:latin typeface="나눔스퀘어라운드 Bold"/>
                <a:ea typeface="나눔스퀘어라운드 Bold"/>
              </a:rPr>
              <a:t>-</a:t>
            </a:r>
            <a:r>
              <a:rPr lang="ko-KR" altLang="en-US" sz="1600" spc="0">
                <a:solidFill>
                  <a:schemeClr val="tx1"/>
                </a:solidFill>
                <a:latin typeface="나눔스퀘어라운드 Bold"/>
                <a:ea typeface="나눔스퀘어라운드 Bold"/>
              </a:rPr>
              <a:t> 팀원 모두</a:t>
            </a:r>
          </a:p>
          <a:p>
            <a:pPr lvl="0">
              <a:defRPr/>
            </a:pPr>
            <a:endParaRPr lang="ko-KR" altLang="en-US" sz="1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0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박찬호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5</a:t>
            </a: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전체 문의 목록</a:t>
            </a: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5919" y="2118114"/>
            <a:ext cx="9337481" cy="43824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박찬호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6</a:t>
            </a: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전체 문의 답변 리스트</a:t>
            </a: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25639" y="2086567"/>
            <a:ext cx="9367761" cy="44744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김준범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7</a:t>
            </a: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공지사항</a:t>
            </a: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72988" y="1783794"/>
            <a:ext cx="9420411" cy="51569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김준범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8</a:t>
            </a: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이력서 조회</a:t>
            </a: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3418" y="1532638"/>
            <a:ext cx="8869982" cy="57679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김준범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9</a:t>
            </a: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회원 신고 리스트</a:t>
            </a: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9402" y="1797648"/>
            <a:ext cx="9143998" cy="4648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김준범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10</a:t>
            </a: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컨텐츠 신고 조회</a:t>
            </a: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2491" y="1593666"/>
            <a:ext cx="9150909" cy="5674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최명훈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11</a:t>
            </a: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커뮤니티(게시판) </a:t>
            </a: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카테고리 관리</a:t>
            </a: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9399" y="2105765"/>
            <a:ext cx="9144000" cy="4119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최명훈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12</a:t>
            </a: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게시판 컨텐츠 리스트</a:t>
            </a: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9400" y="1649059"/>
            <a:ext cx="9144000" cy="53686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최명훈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13</a:t>
            </a: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게시판 컨텐츠 댓글</a:t>
            </a: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9400" y="2549812"/>
            <a:ext cx="9144000" cy="3086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최명훈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14</a:t>
            </a: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구인 컨텐츠 리스트</a:t>
            </a: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9399" y="1937257"/>
            <a:ext cx="9144001" cy="4696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2810576" y="3780631"/>
            <a:ext cx="6815076" cy="2808636"/>
          </a:xfr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lang="ko-KR" altLang="en-US" sz="6700" spc="0">
                <a:latin typeface="나눔스퀘어라운드 Bold"/>
                <a:ea typeface="나눔스퀘어라운드 Bold"/>
              </a:rPr>
              <a:t>프로젝트 목적 및 주제선정 이유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1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최명훈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15</a:t>
            </a: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구인 카테고리 관리</a:t>
            </a: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9400" y="1937817"/>
            <a:ext cx="9144000" cy="48296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윤재석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16</a:t>
            </a: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통계</a:t>
            </a: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2"/>
          <a:srcRect r="36510"/>
          <a:stretch>
            <a:fillRect/>
          </a:stretch>
        </p:blipFill>
        <p:spPr>
          <a:xfrm>
            <a:off x="2444192" y="1559462"/>
            <a:ext cx="7922086" cy="55734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6-2 )</a:t>
            </a:r>
            <a:r>
              <a:rPr lang="ko-KR" altLang="en-US">
                <a:latin typeface="나눔스퀘어라운드 Light"/>
                <a:ea typeface="나눔스퀘어라운드 Light"/>
              </a:rPr>
              <a:t>Deep Learning 기반 추천 시스템(DNN)</a:t>
            </a:r>
            <a:br>
              <a:rPr lang="ko-KR" altLang="en-US">
                <a:latin typeface="나눔스퀘어라운드 Light"/>
                <a:ea typeface="나눔스퀘어라운드 Light"/>
              </a:rPr>
            </a:b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윤재석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</a:t>
            </a: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관심 있는 이미지를</a:t>
            </a: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 7가지 선택</a:t>
            </a: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8074" y="1933141"/>
            <a:ext cx="9315325" cy="50506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6-2 )</a:t>
            </a:r>
            <a:r>
              <a:rPr lang="ko-KR" altLang="en-US">
                <a:latin typeface="나눔스퀘어라운드 Light"/>
                <a:ea typeface="나눔스퀘어라운드 Light"/>
              </a:rPr>
              <a:t>Deep Learning 기반 추천 시스템(DNN)</a:t>
            </a:r>
            <a:br>
              <a:rPr lang="ko-KR" altLang="en-US">
                <a:latin typeface="나눔스퀘어라운드 Light"/>
                <a:ea typeface="나눔스퀘어라운드 Light"/>
              </a:rPr>
            </a:b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윤재석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2</a:t>
            </a: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선택한 이미지 기반하여 추천 시스템 구현</a:t>
            </a: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2"/>
          <a:srcRect l="16750" r="17820"/>
          <a:stretch>
            <a:fillRect/>
          </a:stretch>
        </p:blipFill>
        <p:spPr>
          <a:xfrm>
            <a:off x="1455293" y="2260480"/>
            <a:ext cx="9238107" cy="4189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6-2 )</a:t>
            </a:r>
            <a:r>
              <a:rPr lang="ko-KR" altLang="en-US">
                <a:latin typeface="나눔스퀘어라운드 Light"/>
                <a:ea typeface="나눔스퀘어라운드 Light"/>
              </a:rPr>
              <a:t>Deep Learning 기반 추천 시스템(DNN)</a:t>
            </a:r>
            <a:br>
              <a:rPr lang="ko-KR" altLang="en-US">
                <a:latin typeface="나눔스퀘어라운드 Light"/>
                <a:ea typeface="나눔스퀘어라운드 Light"/>
              </a:rPr>
            </a:b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윤재석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3</a:t>
            </a: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추천시스템 서버 가동</a:t>
            </a: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5810" y="2169521"/>
            <a:ext cx="9197590" cy="49916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6-3 )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시연</a:t>
            </a:r>
            <a:br>
              <a:rPr lang="ko-KR" altLang="en-US">
                <a:latin typeface="나눔스퀘어라운드 Light"/>
                <a:ea typeface="나눔스퀘어라운드 Light"/>
              </a:rPr>
            </a:b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162684" y="2956360"/>
            <a:ext cx="5378263" cy="278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59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프로젝트 시연</a:t>
            </a: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59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1.</a:t>
            </a:r>
            <a:r>
              <a:rPr kumimoji="0" lang="ko-KR" altLang="en-US" sz="59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 웹 서비스</a:t>
            </a: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59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2.</a:t>
            </a:r>
            <a:r>
              <a:rPr kumimoji="0" lang="ko-KR" altLang="en-US" sz="59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 추천 시스템</a:t>
            </a: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88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2877924" y="3780631"/>
            <a:ext cx="7276893" cy="2808636"/>
          </a:xfr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lang="ko-KR" altLang="en-US" sz="6700" spc="0">
                <a:latin typeface="나눔스퀘어라운드 Bold"/>
                <a:ea typeface="나눔스퀘어라운드 Bold"/>
              </a:rPr>
              <a:t>프로젝트 후기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7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프로젝트 후기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7</a:t>
            </a: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br>
              <a:rPr lang="ko-KR" altLang="en-US">
                <a:latin typeface="나눔스퀘어라운드 Light"/>
                <a:ea typeface="나눔스퀘어라운드 Light"/>
              </a:rPr>
            </a:b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89" name="텍스트 개체 틀 14"/>
          <p:cNvSpPr>
            <a:spLocks noGrp="1"/>
          </p:cNvSpPr>
          <p:nvPr/>
        </p:nvSpPr>
        <p:spPr>
          <a:xfrm>
            <a:off x="4291137" y="1512631"/>
            <a:ext cx="5353107" cy="4596333"/>
          </a:xfrm>
          <a:prstGeom prst="rect">
            <a:avLst/>
          </a:prstGeom>
        </p:spPr>
        <p:txBody>
          <a:bodyPr lIns="0" tIns="0" rIns="0" bIns="0"/>
          <a:lstStyle/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745EA8"/>
                </a:solidFill>
                <a:latin typeface="나눔스퀘어라운드 Bold"/>
                <a:ea typeface="나눔스퀘어라운드 Bold"/>
              </a:rPr>
              <a:t>팀장</a:t>
            </a: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김준범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-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 피하지 말고 부딛혀 보자는 생각으로 팀장으로 자진하였습니다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나눔스퀘어라운드 Light"/>
                <a:ea typeface="나눔스퀘어라운드 Light"/>
              </a:rPr>
              <a:t>. 걱정도 많이 되었지만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나눔스퀘어라운드 Light"/>
                <a:ea typeface="나눔스퀘어라운드 Light"/>
              </a:rPr>
              <a:t>,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나눔스퀘어라운드 Light"/>
                <a:ea typeface="나눔스퀘어라운드 Light"/>
              </a:rPr>
              <a:t> 팀원들이 요청된 작업들과 본인 맡은 역할들을 잘 수행해 주어서 감사했습니다. 지정된 데드라인에 맞추어 프로젝트를 완료하는 것에는 모두의 소통이 중요하다는 것을 느꼈고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나눔스퀘어라운드 Light"/>
                <a:ea typeface="나눔스퀘어라운드 Light"/>
              </a:rPr>
              <a:t>,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나눔스퀘어라운드 Light"/>
                <a:ea typeface="나눔스퀘어라운드 Light"/>
              </a:rPr>
              <a:t> 과정에서 소통의 시행착오를 많이 겪으며 팀워크가 융합된 전체적인 웹 개발 흐름을 파악하기 좋은 기회였다고 생각합니다.</a:t>
            </a: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나눔스퀘어라운드 Bold"/>
              <a:ea typeface="나눔스퀘어라운드 Bold"/>
            </a:endParaRP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나눔스퀘어라운드 Bold"/>
              <a:ea typeface="나눔스퀘어라운드 Bold"/>
            </a:endParaRP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745EA8"/>
                </a:solidFill>
                <a:latin typeface="나눔스퀘어라운드 Bold"/>
                <a:ea typeface="나눔스퀘어라운드 Bold"/>
              </a:rPr>
              <a:t>수석 개발자</a:t>
            </a: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최명훈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-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나눔스퀘어라운드 Light"/>
                <a:ea typeface="나눔스퀘어라운드 Light"/>
              </a:rPr>
              <a:t> 학원에서 배운 지식과 기술을 토대로 팀원들과 협동하여 실제로 동작하는 프로젝트를 구현함으로써 협업의 가치뿐만 아니라 실제 프로젝트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개발의 핵심적인 흐름과 오류에 대한 대처 노하우를 익히는데 큰 도움이 되었습니다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나눔스퀘어라운드 Light"/>
                <a:ea typeface="나눔스퀘어라운드 Light"/>
              </a:rPr>
              <a:t>. 또한 개발초기의 설계분석과 역할분담, 형상관리등 이론교육만으로는 잘 와닿지 않았던 개념들에 대한 실무적인 중요성에 대하여 다시한번 재인식하는 강격한 계기가 되었다고 생각합니다</a:t>
            </a: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나눔스퀘어라운드 Light"/>
              <a:ea typeface="나눔스퀘어라운드 Light"/>
            </a:endParaRP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600" b="0" i="0" u="none" strike="noStrike" kern="1200" cap="none" spc="0" normalizeH="0" baseline="0">
              <a:solidFill>
                <a:srgbClr val="745EA8"/>
              </a:solidFill>
              <a:latin typeface="나눔스퀘어라운드 Bold"/>
              <a:ea typeface="나눔스퀘어라운드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프로젝트 후기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7</a:t>
            </a: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br>
              <a:rPr lang="ko-KR" altLang="en-US">
                <a:latin typeface="나눔스퀘어라운드 Light"/>
                <a:ea typeface="나눔스퀘어라운드 Light"/>
              </a:rPr>
            </a:b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89" name="텍스트 개체 틀 14"/>
          <p:cNvSpPr>
            <a:spLocks noGrp="1"/>
          </p:cNvSpPr>
          <p:nvPr/>
        </p:nvSpPr>
        <p:spPr>
          <a:xfrm>
            <a:off x="4291137" y="1512631"/>
            <a:ext cx="5353107" cy="4596333"/>
          </a:xfrm>
          <a:prstGeom prst="rect">
            <a:avLst/>
          </a:prstGeom>
        </p:spPr>
        <p:txBody>
          <a:bodyPr lIns="0" tIns="0" rIns="0" bIns="0"/>
          <a:lstStyle/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745EA8"/>
                </a:solidFill>
                <a:latin typeface="나눔스퀘어라운드 Bold"/>
                <a:ea typeface="나눔스퀘어라운드 Bold"/>
              </a:rPr>
              <a:t>데이터 아키텍쳐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745EA8"/>
                </a:solidFill>
                <a:latin typeface="나눔스퀘어라운드 Bold"/>
                <a:ea typeface="나눔스퀘어라운드 Bold"/>
              </a:rPr>
              <a:t>(DA)</a:t>
            </a: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박찬호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-</a:t>
            </a: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나눔스퀘어라운드 Bold"/>
              <a:ea typeface="나눔스퀘어라운드 Bold"/>
            </a:endParaRP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745EA8"/>
                </a:solidFill>
                <a:latin typeface="나눔스퀘어라운드 Bold"/>
                <a:ea typeface="나눔스퀘어라운드 Bold"/>
              </a:rPr>
              <a:t>Web publisher(수석 디자이너)</a:t>
            </a: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유원진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-</a:t>
            </a: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나눔스퀘어라운드 Bold"/>
              <a:ea typeface="나눔스퀘어라운드 Bold"/>
            </a:endParaRP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745EA8"/>
                </a:solidFill>
                <a:latin typeface="나눔스퀘어라운드 Bold"/>
                <a:ea typeface="나눔스퀘어라운드 Bold"/>
              </a:rPr>
              <a:t>추천 시스템(DS)</a:t>
            </a: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윤재석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-</a:t>
            </a: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나눔스퀘어라운드 Bold"/>
              <a:ea typeface="나눔스퀘어라운드 Bold"/>
            </a:endParaRP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나눔스퀘어라운드 Light"/>
              <a:ea typeface="나눔스퀘어라운드 Light"/>
            </a:endParaRP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  <a:latin typeface="나눔스퀘어라운드 Light"/>
              <a:ea typeface="나눔스퀘어라운드 Light"/>
            </a:endParaRP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600" b="0" i="0" u="none" strike="noStrike" kern="1200" cap="none" spc="0" normalizeH="0" baseline="0">
              <a:solidFill>
                <a:srgbClr val="745EA8"/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90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감사합니다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0" y="3780631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Thank you</a:t>
            </a: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br>
              <a:rPr lang="ko-KR" altLang="en-US">
                <a:latin typeface="나눔스퀘어라운드 Light"/>
                <a:ea typeface="나눔스퀘어라운드 Light"/>
              </a:rPr>
            </a:b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0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3235984" cy="2520000"/>
          </a:xfrm>
        </p:spPr>
        <p:txBody>
          <a:bodyPr/>
          <a:lstStyle/>
          <a:p>
            <a:pPr lvl="0">
              <a:defRPr/>
            </a:pPr>
            <a:r>
              <a:rPr lang="ko-KR" altLang="en-US" sz="4400" spc="0">
                <a:latin typeface="나눔스퀘어라운드 Bold"/>
                <a:ea typeface="나눔스퀘어라운드 Bold"/>
              </a:rPr>
              <a:t>프로젝트 목적 및 주제선정 이유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4300757" y="2253465"/>
            <a:ext cx="5353107" cy="4596333"/>
          </a:xfr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lang="ko-KR" altLang="en-US" sz="1900" spc="0">
                <a:latin typeface="나눔스퀘어라운드 Bold"/>
                <a:ea typeface="나눔스퀘어라운드 Bold"/>
              </a:rPr>
              <a:t>PROJECT 목적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 sz="1900" spc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6개월간 배운 기본적인 웹 개발 절차를 이해하고, 개발 능력을 향상 시키며, 추천시스템과, ai에 대한 학습을 위해 본 프로젝트를 진행 함.</a:t>
            </a:r>
            <a:endParaRPr lang="ko-KR" altLang="en-US" sz="1900" spc="0">
              <a:latin typeface="나눔스퀘어라운드 Bold"/>
              <a:ea typeface="나눔스퀘어라운드 Bold"/>
            </a:endParaRPr>
          </a:p>
          <a:p>
            <a:pPr lvl="0">
              <a:lnSpc>
                <a:spcPct val="100000"/>
              </a:lnSpc>
              <a:defRPr/>
            </a:pPr>
            <a:endParaRPr lang="ko-KR" altLang="en-US" sz="1900" spc="0">
              <a:latin typeface="나눔스퀘어라운드 Bold"/>
              <a:ea typeface="나눔스퀘어라운드 Bold"/>
            </a:endParaRPr>
          </a:p>
          <a:p>
            <a:pPr lvl="0">
              <a:lnSpc>
                <a:spcPct val="100000"/>
              </a:lnSpc>
              <a:defRPr/>
            </a:pPr>
            <a:endParaRPr lang="ko-KR" altLang="en-US" sz="1900" spc="0">
              <a:latin typeface="나눔스퀘어라운드 Bold"/>
              <a:ea typeface="나눔스퀘어라운드 Bold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 sz="1900" spc="0">
                <a:latin typeface="나눔스퀘어라운드 Bold"/>
                <a:ea typeface="나눔스퀘어라운드 Bold"/>
              </a:rPr>
              <a:t>PROJECT 주제 선정 이유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 sz="1900" spc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청년들의 첫 사회생활인 아르바이트가 좋은 사람과 좋은 장소에서 이루어지며 건강한 경험을 쌓을 수 있도록, 커뮤니티에서  서로 다양한 정보를 공유하며 구직 활동을 할 수 있도록 함.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1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2810576" y="3780631"/>
            <a:ext cx="4602197" cy="2520000"/>
          </a:xfrm>
        </p:spPr>
        <p:txBody>
          <a:bodyPr/>
          <a:lstStyle/>
          <a:p>
            <a:pPr lvl="0">
              <a:defRPr/>
            </a:pPr>
            <a:r>
              <a:rPr lang="ko-KR" altLang="en-US" sz="6700" spc="0">
                <a:latin typeface="나눔스퀘어라운드 Bold"/>
                <a:ea typeface="나눔스퀘어라운드 Bold"/>
              </a:rPr>
              <a:t>시스템 개발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2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3235984" cy="2520000"/>
          </a:xfrm>
        </p:spPr>
        <p:txBody>
          <a:bodyPr/>
          <a:lstStyle/>
          <a:p>
            <a:pPr lvl="0">
              <a:defRPr/>
            </a:pPr>
            <a:r>
              <a:rPr lang="ko-KR" altLang="en-US" sz="4400" spc="0">
                <a:latin typeface="나눔스퀘어라운드 Bold"/>
                <a:ea typeface="나눔스퀘어라운드 Bold"/>
              </a:rPr>
              <a:t>시스템 개발 일정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2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1693408" y="1295549"/>
            <a:ext cx="5760000" cy="540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(5월 17일 ~ 7월 5일)</a:t>
            </a:r>
          </a:p>
        </p:txBody>
      </p:sp>
      <p:graphicFrame>
        <p:nvGraphicFramePr>
          <p:cNvPr id="47" name="표 2"/>
          <p:cNvGraphicFramePr>
            <a:graphicFrameLocks noGrp="1"/>
          </p:cNvGraphicFramePr>
          <p:nvPr/>
        </p:nvGraphicFramePr>
        <p:xfrm>
          <a:off x="1793517" y="1737573"/>
          <a:ext cx="8617869" cy="5669280"/>
        </p:xfrm>
        <a:graphic>
          <a:graphicData uri="http://schemas.openxmlformats.org/drawingml/2006/table">
            <a:tbl>
              <a:tblPr firstRow="1" bandRow="1">
                <a:tableStyleId>{C42EA1FB-0CFC-4A56-AEC5-BAC51FA1AD34}</a:tableStyleId>
              </a:tblPr>
              <a:tblGrid>
                <a:gridCol w="1811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84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2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16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6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개발 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개발자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요구사항</a:t>
                      </a:r>
                      <a:r>
                        <a:rPr lang="en-US" altLang="ko-KR" sz="1400"/>
                        <a:t>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400" baseline="0"/>
                        <a:t>, Usecase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DBMS</a:t>
                      </a:r>
                      <a:r>
                        <a:rPr lang="en-US" altLang="ko-KR" sz="1400" baseline="0"/>
                        <a:t> </a:t>
                      </a:r>
                      <a:r>
                        <a:rPr lang="ko-KR" altLang="en-US" sz="1400" baseline="0"/>
                        <a:t>설계</a:t>
                      </a:r>
                      <a:r>
                        <a:rPr lang="en-US" altLang="ko-KR" sz="1400" baseline="0"/>
                        <a:t>,</a:t>
                      </a:r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aseline="0"/>
                        <a:t>DTO </a:t>
                      </a:r>
                      <a:r>
                        <a:rPr lang="ko-KR" altLang="en-US" sz="1400" baseline="0"/>
                        <a:t>제작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MyBATIS</a:t>
                      </a:r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Mapping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Interface</a:t>
                      </a:r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DAO, Process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Process</a:t>
                      </a:r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52">
                <a:tc>
                  <a:txBody>
                    <a:bodyPr/>
                    <a:lstStyle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1.</a:t>
                      </a:r>
                      <a:r>
                        <a:rPr lang="en-US" altLang="ko-KR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게시판 카테고리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최명훈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152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2. </a:t>
                      </a:r>
                      <a:r>
                        <a:rPr lang="ko-KR" altLang="en-US" sz="1200"/>
                        <a:t>게시판 컨텐츠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2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Trebuchet MS"/>
                          <a:ea typeface="HY그래픽M"/>
                          <a:cs typeface="HY그래픽M"/>
                        </a:rPr>
                        <a:t>최명훈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152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3. </a:t>
                      </a:r>
                      <a:r>
                        <a:rPr lang="ko-KR" altLang="en-US" sz="1200"/>
                        <a:t>업종 카테고리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2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Trebuchet MS"/>
                          <a:ea typeface="HY그래픽M"/>
                          <a:cs typeface="HY그래픽M"/>
                        </a:rPr>
                        <a:t>최명훈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152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4. </a:t>
                      </a:r>
                      <a:r>
                        <a:rPr lang="ko-KR" altLang="en-US" sz="1200"/>
                        <a:t>구인 컨텐츠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2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Trebuchet MS"/>
                          <a:ea typeface="HY그래픽M"/>
                          <a:cs typeface="HY그래픽M"/>
                        </a:rPr>
                        <a:t>최명훈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152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5. </a:t>
                      </a:r>
                      <a:r>
                        <a:rPr lang="ko-KR" altLang="en-US" sz="1200"/>
                        <a:t>회원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박찬호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152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6. </a:t>
                      </a:r>
                      <a:r>
                        <a:rPr lang="ko-KR" altLang="en-US" sz="1200"/>
                        <a:t>회원 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박찬호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152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7. </a:t>
                      </a:r>
                      <a:r>
                        <a:rPr lang="ko-KR" altLang="en-US" sz="1200"/>
                        <a:t>공지사항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/>
                        <a:t>김준범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8152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8. </a:t>
                      </a:r>
                      <a:r>
                        <a:rPr lang="ko-KR" altLang="en-US" sz="1200"/>
                        <a:t>이력서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/>
                        <a:t>김준범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152">
                <a:tc>
                  <a:txBody>
                    <a:bodyPr/>
                    <a:lstStyle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9.</a:t>
                      </a:r>
                      <a:r>
                        <a:rPr lang="en-US" altLang="ko-KR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회원 신고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/>
                        <a:t>김준범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152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10. </a:t>
                      </a:r>
                      <a:r>
                        <a:rPr lang="ko-KR" altLang="en-US" sz="1200"/>
                        <a:t>게시판 컨텐츠 신고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/>
                        <a:t>김준범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8152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11. </a:t>
                      </a:r>
                      <a:r>
                        <a:rPr lang="ko-KR" altLang="en-US" sz="1200"/>
                        <a:t>게시판 댓글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2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Trebuchet MS"/>
                          <a:ea typeface="HY그래픽M"/>
                          <a:cs typeface="HY그래픽M"/>
                        </a:rPr>
                        <a:t>최명훈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8152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12. </a:t>
                      </a:r>
                      <a:r>
                        <a:rPr lang="ko-KR" altLang="en-US" sz="1200"/>
                        <a:t>게시판 댓글 좋아요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2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Trebuchet MS"/>
                          <a:ea typeface="HY그래픽M"/>
                          <a:cs typeface="HY그래픽M"/>
                        </a:rPr>
                        <a:t>최명훈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8152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13. </a:t>
                      </a:r>
                      <a:r>
                        <a:rPr lang="ko-KR" altLang="en-US" sz="1200"/>
                        <a:t>쪽지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200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Trebuchet MS"/>
                          <a:ea typeface="HY그래픽M"/>
                          <a:cs typeface="HY그래픽M"/>
                        </a:rPr>
                        <a:t>최명훈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8152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14. </a:t>
                      </a:r>
                      <a:r>
                        <a:rPr lang="ko-KR" altLang="en-US" sz="1200"/>
                        <a:t>문의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박찬호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8152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15. </a:t>
                      </a:r>
                      <a:r>
                        <a:rPr lang="ko-KR" altLang="en-US" sz="1200"/>
                        <a:t>문의 답변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박찬호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8152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16.</a:t>
                      </a:r>
                      <a:r>
                        <a:rPr lang="ko-KR" altLang="en-US" sz="1200"/>
                        <a:t> 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유원진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815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17.</a:t>
                      </a:r>
                      <a:r>
                        <a:rPr lang="ko-KR" altLang="en-US" sz="1200"/>
                        <a:t> 관심 구인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유원진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8152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18.</a:t>
                      </a:r>
                      <a:r>
                        <a:rPr lang="ko-KR" altLang="en-US" sz="1200"/>
                        <a:t> 추천 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윤재석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4211397" y="427639"/>
            <a:ext cx="4454621" cy="408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4259502" y="841351"/>
            <a:ext cx="5080001" cy="284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1)</a:t>
            </a: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웹 관련 개발</a:t>
            </a:r>
            <a:endParaRPr lang="ko-KR" altLang="en-US"/>
          </a:p>
        </p:txBody>
      </p:sp>
      <p:sp>
        <p:nvSpPr>
          <p:cNvPr id="53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3235984" cy="2520000"/>
          </a:xfrm>
        </p:spPr>
        <p:txBody>
          <a:bodyPr/>
          <a:lstStyle/>
          <a:p>
            <a:pPr lvl="0">
              <a:defRPr/>
            </a:pPr>
            <a:r>
              <a:rPr lang="ko-KR" altLang="en-US" sz="4400" spc="0">
                <a:latin typeface="나눔스퀘어라운드 Bold"/>
                <a:ea typeface="나눔스퀘어라운드 Bold"/>
              </a:rPr>
              <a:t>시스템 개발 일정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2</a:t>
            </a: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1693408" y="1295549"/>
            <a:ext cx="5760000" cy="540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(5월 17일 ~ 7월 5일)</a:t>
            </a: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graphicFrame>
        <p:nvGraphicFramePr>
          <p:cNvPr id="50" name="표 4"/>
          <p:cNvGraphicFramePr>
            <a:graphicFrameLocks noGrp="1"/>
          </p:cNvGraphicFramePr>
          <p:nvPr/>
        </p:nvGraphicFramePr>
        <p:xfrm>
          <a:off x="1695844" y="1709102"/>
          <a:ext cx="8734888" cy="5852160"/>
        </p:xfrm>
        <a:graphic>
          <a:graphicData uri="http://schemas.openxmlformats.org/drawingml/2006/table">
            <a:tbl>
              <a:tblPr firstRow="1" bandRow="1">
                <a:tableStyleId>{C42EA1FB-0CFC-4A56-AEC5-BAC51FA1AD34}</a:tableStyleId>
              </a:tblPr>
              <a:tblGrid>
                <a:gridCol w="1908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0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7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5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84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30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684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개발 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Spring</a:t>
                      </a:r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Boot</a:t>
                      </a:r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Controller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Client UI</a:t>
                      </a:r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구현</a:t>
                      </a:r>
                      <a:r>
                        <a:rPr lang="en-US" altLang="ko-KR" sz="1400"/>
                        <a:t>, Ajax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Client/Server</a:t>
                      </a:r>
                      <a:r>
                        <a:rPr lang="en-US" altLang="ko-KR" sz="1400" baseline="0"/>
                        <a:t> </a:t>
                      </a:r>
                      <a:r>
                        <a:rPr lang="ko-KR" altLang="en-US" sz="1400" baseline="0"/>
                        <a:t>연동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통합 테스트</a:t>
                      </a:r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및 디버깅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성능 개선</a:t>
                      </a:r>
                      <a:r>
                        <a:rPr lang="en-US" altLang="ko-KR" sz="1400"/>
                        <a:t>,</a:t>
                      </a:r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Refactoring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문서화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발표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946">
                <a:tc>
                  <a:txBody>
                    <a:bodyPr/>
                    <a:lstStyle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1.</a:t>
                      </a:r>
                      <a:r>
                        <a:rPr lang="en-US" altLang="ko-KR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게시판 카테고리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94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2. </a:t>
                      </a:r>
                      <a:r>
                        <a:rPr lang="ko-KR" altLang="en-US" sz="1200"/>
                        <a:t>게시판 컨텐츠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94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3. </a:t>
                      </a:r>
                      <a:r>
                        <a:rPr lang="ko-KR" altLang="en-US" sz="1200"/>
                        <a:t>업종 카테고리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94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4. </a:t>
                      </a:r>
                      <a:r>
                        <a:rPr lang="ko-KR" altLang="en-US" sz="1200"/>
                        <a:t>구인 컨텐츠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94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5. </a:t>
                      </a:r>
                      <a:r>
                        <a:rPr lang="ko-KR" altLang="en-US" sz="1200"/>
                        <a:t>회원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94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6. </a:t>
                      </a:r>
                      <a:r>
                        <a:rPr lang="ko-KR" altLang="en-US" sz="1200"/>
                        <a:t>회원 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194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7. </a:t>
                      </a:r>
                      <a:r>
                        <a:rPr lang="ko-KR" altLang="en-US" sz="1200"/>
                        <a:t>공지사항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94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8. </a:t>
                      </a:r>
                      <a:r>
                        <a:rPr lang="ko-KR" altLang="en-US" sz="1200"/>
                        <a:t>이력서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946">
                <a:tc>
                  <a:txBody>
                    <a:bodyPr/>
                    <a:lstStyle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9.</a:t>
                      </a:r>
                      <a:r>
                        <a:rPr lang="en-US" altLang="ko-KR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회원 신고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56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10. </a:t>
                      </a:r>
                      <a:r>
                        <a:rPr lang="ko-KR" altLang="en-US" sz="1200"/>
                        <a:t>게시판 컨텐츠 신고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94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11. </a:t>
                      </a:r>
                      <a:r>
                        <a:rPr lang="ko-KR" altLang="en-US" sz="1200"/>
                        <a:t>게시판 댓글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56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12. </a:t>
                      </a:r>
                      <a:r>
                        <a:rPr lang="ko-KR" altLang="en-US" sz="1200"/>
                        <a:t>게시판 댓글 좋아요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194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13. </a:t>
                      </a:r>
                      <a:r>
                        <a:rPr lang="ko-KR" altLang="en-US" sz="1200"/>
                        <a:t>쪽지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194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14. </a:t>
                      </a:r>
                      <a:r>
                        <a:rPr lang="ko-KR" altLang="en-US" sz="1200"/>
                        <a:t>문의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194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15. </a:t>
                      </a:r>
                      <a:r>
                        <a:rPr lang="ko-KR" altLang="en-US" sz="1200"/>
                        <a:t>문의 답변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1945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16.</a:t>
                      </a:r>
                      <a:r>
                        <a:rPr lang="ko-KR" altLang="en-US" sz="1200"/>
                        <a:t> 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194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17.</a:t>
                      </a:r>
                      <a:r>
                        <a:rPr lang="ko-KR" altLang="en-US" sz="1200"/>
                        <a:t> 관심 구인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194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/>
                        <a:t>18.</a:t>
                      </a:r>
                      <a:r>
                        <a:rPr lang="ko-KR" altLang="en-US" sz="1200"/>
                        <a:t> 추천 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4259502" y="841351"/>
            <a:ext cx="5080001" cy="284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1)</a:t>
            </a:r>
            <a:r>
              <a:rPr kumimoji="0" lang="ko-KR" altLang="en-US" sz="3300" b="0" i="0" u="none" strike="noStrike" kern="1200" cap="none" spc="-150" normalizeH="0" baseline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웹 관련 개발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1637</Words>
  <Application>Microsoft Office PowerPoint</Application>
  <PresentationFormat>사용자 지정</PresentationFormat>
  <Paragraphs>654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9" baseType="lpstr">
      <vt:lpstr>나눔고딕</vt:lpstr>
      <vt:lpstr>나눔고딕 Light</vt:lpstr>
      <vt:lpstr>나눔명조</vt:lpstr>
      <vt:lpstr>나눔스퀘어라운드 Bold</vt:lpstr>
      <vt:lpstr>나눔스퀘어라운드 ExtraBold</vt:lpstr>
      <vt:lpstr>나눔스퀘어라운드 Light</vt:lpstr>
      <vt:lpstr>맑은 고딕</vt:lpstr>
      <vt:lpstr>Arial</vt:lpstr>
      <vt:lpstr>Trebuchet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User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윤 재석</cp:lastModifiedBy>
  <cp:revision>158</cp:revision>
  <dcterms:created xsi:type="dcterms:W3CDTF">2013-09-24T19:29:40Z</dcterms:created>
  <dcterms:modified xsi:type="dcterms:W3CDTF">2023-07-07T09:28:45Z</dcterms:modified>
  <cp:version/>
</cp:coreProperties>
</file>